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76" r:id="rId2"/>
    <p:sldId id="277" r:id="rId3"/>
    <p:sldId id="278" r:id="rId4"/>
    <p:sldId id="284" r:id="rId5"/>
    <p:sldId id="257" r:id="rId6"/>
    <p:sldId id="282" r:id="rId7"/>
    <p:sldId id="258" r:id="rId8"/>
    <p:sldId id="259" r:id="rId9"/>
    <p:sldId id="286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80" r:id="rId20"/>
    <p:sldId id="281" r:id="rId21"/>
    <p:sldId id="279" r:id="rId22"/>
    <p:sldId id="272" r:id="rId23"/>
    <p:sldId id="273" r:id="rId24"/>
    <p:sldId id="274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D1337-350C-4EC2-A6B9-1ABE136C6E55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21148-BD26-4AC0-A444-AB6D3A076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709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1322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1pPr>
            <a:lvl2pPr marL="729057" indent="-280406" defTabSz="911322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2pPr>
            <a:lvl3pPr marL="1121626" indent="-224325" defTabSz="911322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3pPr>
            <a:lvl4pPr marL="1570276" indent="-224325" defTabSz="911322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4pPr>
            <a:lvl5pPr marL="2018927" indent="-224325" defTabSz="911322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5pPr>
            <a:lvl6pPr marL="2467577" indent="-224325" defTabSz="911322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6pPr>
            <a:lvl7pPr marL="2916227" indent="-224325" defTabSz="911322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7pPr>
            <a:lvl8pPr marL="3364878" indent="-224325" defTabSz="911322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8pPr>
            <a:lvl9pPr marL="3813528" indent="-224325" defTabSz="911322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E8916439-5A51-4631-B9AF-8DBD8FE1C3E9}" type="slidenum">
              <a:rPr lang="en-US" altLang="en-US" sz="1200" baseline="0">
                <a:latin typeface="Arial" pitchFamily="34" charset="0"/>
              </a:rPr>
              <a:pPr eaLnBrk="1" hangingPunct="1">
                <a:defRPr/>
              </a:pPr>
              <a:t>6</a:t>
            </a:fld>
            <a:endParaRPr lang="en-US" altLang="en-US" sz="1200" baseline="0">
              <a:latin typeface="Arial" pitchFamily="34" charset="0"/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/>
          </a:extLst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photo.com/SQvxaBvrHja=6H_xVeUZrZ-/level/regular/images/download_wm_image.html/P750034-Illustration_of_blood_supply_in_the_thyroid_gland-SPL.jpg?id=807500034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Thyroid gland</a:t>
            </a:r>
            <a:endParaRPr lang="en-US" sz="60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By</a:t>
            </a:r>
          </a:p>
          <a:p>
            <a:r>
              <a:rPr lang="en-US" sz="2400" b="1" dirty="0" err="1" smtClean="0">
                <a:solidFill>
                  <a:schemeClr val="tx1"/>
                </a:solidFill>
              </a:rPr>
              <a:t>Dr.Mohamed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Abd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AlMoneim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Attia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83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CA" b="1" spc="-10" dirty="0">
                <a:solidFill>
                  <a:srgbClr val="C00000"/>
                </a:solidFill>
                <a:ea typeface="Times New Roman"/>
                <a:cs typeface="Arial Black"/>
              </a:rPr>
              <a:t>Hyperthyroidism (thyrotoxicosis</a:t>
            </a:r>
            <a:r>
              <a:rPr lang="en-CA" b="1" spc="-10" dirty="0" smtClean="0">
                <a:solidFill>
                  <a:srgbClr val="C00000"/>
                </a:solidFill>
                <a:ea typeface="Times New Roman"/>
                <a:cs typeface="Arial Black"/>
              </a:rPr>
              <a:t>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1600200"/>
            <a:ext cx="8305800" cy="5105400"/>
          </a:xfrm>
        </p:spPr>
        <p:txBody>
          <a:bodyPr>
            <a:noAutofit/>
          </a:bodyPr>
          <a:lstStyle/>
          <a:p>
            <a:pPr marL="515938" marR="1038225" indent="-457200" algn="just">
              <a:spcBef>
                <a:spcPts val="500"/>
              </a:spcBef>
            </a:pP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It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is a clinical syndrome results from high levels of thyroid hormones.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Arial"/>
              </a:rPr>
              <a:t> </a:t>
            </a:r>
            <a:endParaRPr lang="en-CA" sz="2800" dirty="0" smtClean="0">
              <a:solidFill>
                <a:srgbClr val="000000"/>
              </a:solidFill>
              <a:ea typeface="Times New Roman"/>
              <a:cs typeface="Arial"/>
            </a:endParaRPr>
          </a:p>
          <a:p>
            <a:pPr marL="515938" marR="1038225" indent="-457200" algn="just">
              <a:spcBef>
                <a:spcPts val="500"/>
              </a:spcBef>
            </a:pPr>
            <a:endParaRPr lang="en-US" sz="2800" dirty="0" smtClean="0">
              <a:solidFill>
                <a:srgbClr val="000000"/>
              </a:solidFill>
              <a:ea typeface="Times New Roman"/>
              <a:cs typeface="Arial"/>
            </a:endParaRPr>
          </a:p>
          <a:p>
            <a:pPr marL="515938" marR="1038225" indent="-457200" algn="just">
              <a:spcBef>
                <a:spcPts val="500"/>
              </a:spcBef>
            </a:pPr>
            <a:r>
              <a:rPr lang="en-CA" sz="2800" u="sng" dirty="0" smtClean="0">
                <a:solidFill>
                  <a:srgbClr val="000000"/>
                </a:solidFill>
                <a:latin typeface="Calibri Bold"/>
                <a:ea typeface="Times New Roman"/>
                <a:cs typeface="Calibri Bold"/>
              </a:rPr>
              <a:t>Clinical </a:t>
            </a:r>
            <a:r>
              <a:rPr lang="en-CA" sz="2800" u="sng" dirty="0">
                <a:solidFill>
                  <a:srgbClr val="000000"/>
                </a:solidFill>
                <a:latin typeface="Calibri Bold"/>
                <a:ea typeface="Times New Roman"/>
                <a:cs typeface="Calibri Bold"/>
              </a:rPr>
              <a:t>picture:</a:t>
            </a:r>
            <a:r>
              <a:rPr lang="en-US" sz="2800" dirty="0">
                <a:solidFill>
                  <a:srgbClr val="000000"/>
                </a:solidFill>
                <a:ea typeface="Times New Roman"/>
                <a:cs typeface="Arial"/>
              </a:rPr>
              <a:t>.It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 resemble sympathetic </a:t>
            </a: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over-activity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because   thyroxin   increases   sensitivity   of </a:t>
            </a:r>
            <a:r>
              <a:rPr lang="en-CA" sz="2800" dirty="0">
                <a:solidFill>
                  <a:srgbClr val="000000"/>
                </a:solidFill>
                <a:latin typeface="Arial Unicode MS"/>
                <a:ea typeface="Times New Roman"/>
                <a:cs typeface="Arial"/>
              </a:rPr>
              <a:t>B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-receptors   to   circulating </a:t>
            </a:r>
            <a:r>
              <a:rPr lang="en-CA" sz="2800" dirty="0" err="1" smtClean="0">
                <a:solidFill>
                  <a:srgbClr val="000000"/>
                </a:solidFill>
                <a:ea typeface="Times New Roman"/>
                <a:cs typeface="Calibri"/>
              </a:rPr>
              <a:t>catecholamines</a:t>
            </a: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.</a:t>
            </a:r>
            <a:endParaRPr lang="en-US" sz="2800" dirty="0" smtClean="0">
              <a:solidFill>
                <a:srgbClr val="000000"/>
              </a:solidFill>
              <a:ea typeface="Times New Roman"/>
              <a:cs typeface="Arial"/>
            </a:endParaRPr>
          </a:p>
          <a:p>
            <a:pPr marL="515938" marR="1038225" indent="-457200" algn="just">
              <a:spcBef>
                <a:spcPts val="500"/>
              </a:spcBef>
            </a:pP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There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are tachycardia, arrhythmia, sweating, </a:t>
            </a: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exophthalmos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, etc.</a:t>
            </a:r>
            <a:endParaRPr lang="en-US" sz="2800" dirty="0">
              <a:solidFill>
                <a:srgbClr val="000000"/>
              </a:solidFill>
              <a:ea typeface="Times New Roman"/>
              <a:cs typeface="Arial"/>
            </a:endParaRPr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6141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525963"/>
          </a:xfrm>
        </p:spPr>
        <p:txBody>
          <a:bodyPr>
            <a:noAutofit/>
          </a:bodyPr>
          <a:lstStyle/>
          <a:p>
            <a:pPr marL="0" indent="0">
              <a:spcBef>
                <a:spcPts val="610"/>
              </a:spcBef>
              <a:buNone/>
            </a:pPr>
            <a:r>
              <a:rPr lang="en-CA" sz="2800" u="sng" dirty="0">
                <a:latin typeface="Calibri Bold"/>
                <a:ea typeface="Times New Roman"/>
                <a:cs typeface="Calibri Bold"/>
              </a:rPr>
              <a:t>Investigations:</a:t>
            </a:r>
            <a:endParaRPr lang="en-US" sz="2800" dirty="0">
              <a:ea typeface="Times New Roman"/>
              <a:cs typeface="Arial"/>
            </a:endParaRPr>
          </a:p>
          <a:p>
            <a:pPr>
              <a:spcBef>
                <a:spcPts val="905"/>
              </a:spcBef>
            </a:pPr>
            <a:r>
              <a:rPr lang="en-CA" sz="2800" spc="-10" dirty="0" smtClean="0">
                <a:ea typeface="Times New Roman"/>
                <a:cs typeface="Calibri"/>
              </a:rPr>
              <a:t>Measuring </a:t>
            </a:r>
            <a:r>
              <a:rPr lang="en-CA" sz="2800" spc="-10" dirty="0">
                <a:ea typeface="Times New Roman"/>
                <a:cs typeface="Calibri"/>
              </a:rPr>
              <a:t>serum T3, T4, and </a:t>
            </a:r>
            <a:r>
              <a:rPr lang="en-CA" sz="2800" spc="-10" dirty="0" smtClean="0">
                <a:ea typeface="Times New Roman"/>
                <a:cs typeface="Calibri"/>
              </a:rPr>
              <a:t>TSH</a:t>
            </a:r>
            <a:r>
              <a:rPr lang="en-CA" sz="2800" spc="-10" dirty="0" smtClean="0">
                <a:latin typeface="Calibri Bold"/>
                <a:ea typeface="Times New Roman"/>
                <a:cs typeface="Calibri Bold"/>
              </a:rPr>
              <a:t>: </a:t>
            </a:r>
            <a:r>
              <a:rPr lang="en-CA" sz="2800" b="1" spc="-10" dirty="0">
                <a:solidFill>
                  <a:srgbClr val="C00000"/>
                </a:solidFill>
                <a:ea typeface="Times New Roman"/>
                <a:cs typeface="Calibri"/>
              </a:rPr>
              <a:t>T4 is ↑ and TSH is decreased</a:t>
            </a:r>
            <a:endParaRPr lang="en-US" sz="2800" b="1" dirty="0">
              <a:solidFill>
                <a:srgbClr val="C00000"/>
              </a:solidFill>
              <a:ea typeface="Times New Roman"/>
              <a:cs typeface="Arial"/>
            </a:endParaRPr>
          </a:p>
          <a:p>
            <a:pPr>
              <a:spcBef>
                <a:spcPts val="305"/>
              </a:spcBef>
            </a:pPr>
            <a:r>
              <a:rPr lang="en-CA" sz="2800" spc="5" dirty="0" smtClean="0">
                <a:ea typeface="Times New Roman"/>
                <a:cs typeface="Calibri"/>
              </a:rPr>
              <a:t>Assay </a:t>
            </a:r>
            <a:r>
              <a:rPr lang="en-CA" sz="2800" spc="5" dirty="0">
                <a:ea typeface="Times New Roman"/>
                <a:cs typeface="Calibri"/>
              </a:rPr>
              <a:t>for positive thyroid antibodies: 90% +</a:t>
            </a:r>
            <a:r>
              <a:rPr lang="en-CA" sz="2800" spc="5" dirty="0" err="1">
                <a:ea typeface="Times New Roman"/>
                <a:cs typeface="Calibri"/>
              </a:rPr>
              <a:t>ve</a:t>
            </a:r>
            <a:r>
              <a:rPr lang="en-CA" sz="2800" spc="5" dirty="0">
                <a:ea typeface="Times New Roman"/>
                <a:cs typeface="Calibri"/>
              </a:rPr>
              <a:t> in Grave's disease.</a:t>
            </a:r>
            <a:endParaRPr lang="en-US" sz="2800" dirty="0">
              <a:ea typeface="Times New Roman"/>
              <a:cs typeface="Arial"/>
            </a:endParaRPr>
          </a:p>
          <a:p>
            <a:pPr>
              <a:spcBef>
                <a:spcPts val="405"/>
              </a:spcBef>
            </a:pPr>
            <a:r>
              <a:rPr lang="en-CA" sz="2800" spc="15" dirty="0" smtClean="0">
                <a:ea typeface="Times New Roman"/>
                <a:cs typeface="Calibri"/>
              </a:rPr>
              <a:t>Thyroid </a:t>
            </a:r>
            <a:r>
              <a:rPr lang="en-CA" sz="2800" spc="15" dirty="0">
                <a:ea typeface="Times New Roman"/>
                <a:cs typeface="Calibri"/>
              </a:rPr>
              <a:t>scan for tumors.</a:t>
            </a:r>
            <a:endParaRPr lang="en-US" sz="2800" dirty="0">
              <a:ea typeface="Times New Roman"/>
              <a:cs typeface="Arial"/>
            </a:endParaRPr>
          </a:p>
          <a:p>
            <a:pPr marL="0" indent="0">
              <a:buNone/>
            </a:pPr>
            <a:r>
              <a:rPr lang="en-CA" sz="2800" dirty="0">
                <a:ea typeface="Times New Roman"/>
                <a:cs typeface="Arial"/>
              </a:rPr>
              <a:t> </a:t>
            </a:r>
            <a:r>
              <a:rPr lang="en-CA" sz="2800" u="sng" spc="-5" dirty="0" smtClean="0">
                <a:latin typeface="Calibri Bold"/>
                <a:ea typeface="Times New Roman"/>
                <a:cs typeface="Calibri Bold"/>
              </a:rPr>
              <a:t>Management</a:t>
            </a:r>
            <a:r>
              <a:rPr lang="en-CA" sz="2800" u="sng" spc="-5" dirty="0">
                <a:latin typeface="Calibri Bold"/>
                <a:ea typeface="Times New Roman"/>
                <a:cs typeface="Calibri Bold"/>
              </a:rPr>
              <a:t>:</a:t>
            </a:r>
            <a:endParaRPr lang="en-US" sz="2800" dirty="0">
              <a:ea typeface="Times New Roman"/>
              <a:cs typeface="Arial"/>
            </a:endParaRPr>
          </a:p>
          <a:p>
            <a:pPr>
              <a:spcBef>
                <a:spcPts val="805"/>
              </a:spcBef>
            </a:pPr>
            <a:r>
              <a:rPr lang="en-CA" sz="2800" spc="5" dirty="0" smtClean="0">
                <a:latin typeface="Calibri Bold"/>
                <a:ea typeface="Times New Roman"/>
                <a:cs typeface="Calibri Bold"/>
              </a:rPr>
              <a:t>Medical </a:t>
            </a:r>
            <a:r>
              <a:rPr lang="en-CA" sz="2800" spc="5" dirty="0">
                <a:latin typeface="Calibri Bold"/>
                <a:ea typeface="Times New Roman"/>
                <a:cs typeface="Calibri Bold"/>
              </a:rPr>
              <a:t>treatment: </a:t>
            </a:r>
            <a:r>
              <a:rPr lang="en-CA" sz="2800" spc="5" dirty="0">
                <a:ea typeface="Times New Roman"/>
                <a:cs typeface="Calibri"/>
              </a:rPr>
              <a:t>mainly for Grave’s </a:t>
            </a:r>
            <a:r>
              <a:rPr lang="en-CA" sz="2800" spc="5" dirty="0" smtClean="0">
                <a:ea typeface="Times New Roman"/>
                <a:cs typeface="Calibri"/>
              </a:rPr>
              <a:t>disease </a:t>
            </a:r>
            <a:endParaRPr lang="en-US" sz="2800" dirty="0">
              <a:ea typeface="Times New Roman"/>
              <a:cs typeface="Arial"/>
            </a:endParaRPr>
          </a:p>
          <a:p>
            <a:pPr>
              <a:spcBef>
                <a:spcPts val="805"/>
              </a:spcBef>
            </a:pPr>
            <a:r>
              <a:rPr lang="en-CA" sz="2800" spc="5" dirty="0">
                <a:latin typeface="Calibri Bold"/>
                <a:ea typeface="Times New Roman"/>
                <a:cs typeface="Calibri Bold"/>
              </a:rPr>
              <a:t>Surgical thyroidectomy: </a:t>
            </a:r>
            <a:r>
              <a:rPr lang="en-CA" sz="2800" spc="5" dirty="0">
                <a:ea typeface="Times New Roman"/>
                <a:cs typeface="Calibri"/>
              </a:rPr>
              <a:t>mainly for multiple nodular goiter</a:t>
            </a:r>
            <a:endParaRPr lang="en-US" sz="2800" dirty="0">
              <a:ea typeface="Times New Roman"/>
              <a:cs typeface="Arial"/>
            </a:endParaRP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5476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CA" sz="4000" b="1" dirty="0" err="1" smtClean="0">
                <a:solidFill>
                  <a:srgbClr val="C00000"/>
                </a:solidFill>
                <a:ea typeface="Times New Roman"/>
                <a:cs typeface="Arial Black"/>
              </a:rPr>
              <a:t>Antithyroid</a:t>
            </a:r>
            <a:r>
              <a:rPr lang="en-CA" sz="4000" b="1" dirty="0" smtClean="0">
                <a:solidFill>
                  <a:srgbClr val="C00000"/>
                </a:solidFill>
                <a:ea typeface="Times New Roman"/>
                <a:cs typeface="Arial Black"/>
              </a:rPr>
              <a:t> Drugs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5638800"/>
          </a:xfrm>
        </p:spPr>
        <p:txBody>
          <a:bodyPr>
            <a:noAutofit/>
          </a:bodyPr>
          <a:lstStyle/>
          <a:p>
            <a:pPr marL="0" indent="0" algn="just">
              <a:buNone/>
              <a:tabLst>
                <a:tab pos="1206500" algn="l"/>
              </a:tabLst>
            </a:pPr>
            <a:r>
              <a:rPr lang="en-CA" sz="2800" dirty="0">
                <a:solidFill>
                  <a:srgbClr val="000000"/>
                </a:solidFill>
                <a:ea typeface="Times New Roman"/>
                <a:cs typeface="Arial"/>
              </a:rPr>
              <a:t> </a:t>
            </a:r>
            <a:r>
              <a:rPr lang="en-CA" sz="2800" b="1" u="sng" dirty="0" smtClean="0">
                <a:solidFill>
                  <a:schemeClr val="accent1">
                    <a:lumMod val="75000"/>
                  </a:schemeClr>
                </a:solidFill>
                <a:ea typeface="Times New Roman"/>
                <a:cs typeface="Arial Black"/>
              </a:rPr>
              <a:t>1</a:t>
            </a:r>
            <a:r>
              <a:rPr lang="en-CA" sz="2800" b="1" u="sng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Arial Black"/>
              </a:rPr>
              <a:t>. </a:t>
            </a:r>
            <a:r>
              <a:rPr lang="en-CA" sz="2800" b="1" u="sng" dirty="0" err="1">
                <a:solidFill>
                  <a:schemeClr val="accent1">
                    <a:lumMod val="75000"/>
                  </a:schemeClr>
                </a:solidFill>
                <a:ea typeface="Times New Roman"/>
                <a:cs typeface="Arial Black"/>
              </a:rPr>
              <a:t>Thiouracil</a:t>
            </a:r>
            <a:r>
              <a:rPr lang="en-CA" sz="2800" b="1" u="sng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Arial Black"/>
              </a:rPr>
              <a:t> drugs (</a:t>
            </a:r>
            <a:r>
              <a:rPr lang="en-CA" sz="2800" b="1" u="sng" dirty="0" err="1">
                <a:solidFill>
                  <a:schemeClr val="accent1">
                    <a:lumMod val="75000"/>
                  </a:schemeClr>
                </a:solidFill>
                <a:ea typeface="Times New Roman"/>
                <a:cs typeface="Arial Black"/>
              </a:rPr>
              <a:t>thioamides</a:t>
            </a:r>
            <a:r>
              <a:rPr lang="en-CA" sz="2800" b="1" u="sng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Arial Black"/>
              </a:rPr>
              <a:t>):</a:t>
            </a:r>
            <a:endParaRPr lang="en-US" sz="2800" b="1" u="sng" dirty="0">
              <a:solidFill>
                <a:schemeClr val="accent1">
                  <a:lumMod val="75000"/>
                </a:schemeClr>
              </a:solidFill>
              <a:ea typeface="Times New Roman"/>
              <a:cs typeface="Arial"/>
            </a:endParaRPr>
          </a:p>
          <a:p>
            <a:pPr algn="just">
              <a:spcBef>
                <a:spcPts val="340"/>
              </a:spcBef>
              <a:tabLst>
                <a:tab pos="1206500" algn="l"/>
              </a:tabLst>
            </a:pPr>
            <a:r>
              <a:rPr lang="en-CA" sz="2800" spc="5" dirty="0">
                <a:ea typeface="Times New Roman"/>
                <a:cs typeface="Calibri Bold"/>
              </a:rPr>
              <a:t>(</a:t>
            </a:r>
            <a:r>
              <a:rPr lang="en-CA" sz="2800" spc="5" dirty="0" err="1">
                <a:ea typeface="Times New Roman"/>
                <a:cs typeface="Calibri Bold"/>
              </a:rPr>
              <a:t>Carbimazole</a:t>
            </a:r>
            <a:r>
              <a:rPr lang="en-CA" sz="2800" spc="5" dirty="0">
                <a:ea typeface="Times New Roman"/>
                <a:cs typeface="Calibri Bold"/>
              </a:rPr>
              <a:t> - </a:t>
            </a:r>
            <a:r>
              <a:rPr lang="en-CA" sz="2800" spc="5" dirty="0" err="1">
                <a:ea typeface="Times New Roman"/>
                <a:cs typeface="Calibri Bold"/>
              </a:rPr>
              <a:t>Methimazole</a:t>
            </a:r>
            <a:r>
              <a:rPr lang="en-CA" sz="2800" spc="5" dirty="0">
                <a:ea typeface="Times New Roman"/>
                <a:cs typeface="Calibri Bold"/>
              </a:rPr>
              <a:t> - </a:t>
            </a:r>
            <a:r>
              <a:rPr lang="en-CA" sz="2800" spc="5" dirty="0" err="1">
                <a:ea typeface="Times New Roman"/>
                <a:cs typeface="Calibri Bold"/>
              </a:rPr>
              <a:t>Propylthiouracil</a:t>
            </a:r>
            <a:r>
              <a:rPr lang="en-CA" sz="2800" spc="5" dirty="0">
                <a:ea typeface="Times New Roman"/>
                <a:cs typeface="Calibri Bold"/>
              </a:rPr>
              <a:t>)</a:t>
            </a:r>
            <a:endParaRPr lang="en-US" sz="2800" dirty="0">
              <a:ea typeface="Times New Roman"/>
              <a:cs typeface="Arial"/>
            </a:endParaRPr>
          </a:p>
          <a:p>
            <a:pPr marL="0" indent="0" algn="just">
              <a:buNone/>
              <a:tabLst>
                <a:tab pos="1206500" algn="l"/>
              </a:tabLst>
            </a:pPr>
            <a:r>
              <a:rPr lang="en-CA" sz="2800" b="1" u="sng" dirty="0" smtClean="0">
                <a:ea typeface="Times New Roman"/>
                <a:cs typeface="Calibri Bold"/>
              </a:rPr>
              <a:t>Pharmacokinetics</a:t>
            </a:r>
            <a:r>
              <a:rPr lang="en-CA" sz="2800" b="1" u="sng" dirty="0">
                <a:ea typeface="Times New Roman"/>
                <a:cs typeface="Calibri Bold"/>
              </a:rPr>
              <a:t>:</a:t>
            </a:r>
            <a:endParaRPr lang="en-US" sz="2800" b="1" dirty="0">
              <a:ea typeface="Times New Roman"/>
              <a:cs typeface="Arial"/>
            </a:endParaRPr>
          </a:p>
          <a:p>
            <a:pPr algn="just">
              <a:spcBef>
                <a:spcPts val="905"/>
              </a:spcBef>
              <a:tabLst>
                <a:tab pos="1206500" algn="l"/>
              </a:tabLst>
            </a:pPr>
            <a:r>
              <a:rPr lang="en-CA" sz="2800" dirty="0" err="1" smtClean="0">
                <a:ea typeface="Times New Roman"/>
                <a:cs typeface="Calibri"/>
              </a:rPr>
              <a:t>Methimazole</a:t>
            </a:r>
            <a:r>
              <a:rPr lang="en-CA" sz="2800" dirty="0" smtClean="0">
                <a:ea typeface="Times New Roman"/>
                <a:cs typeface="Calibri"/>
              </a:rPr>
              <a:t> </a:t>
            </a:r>
            <a:r>
              <a:rPr lang="en-CA" sz="2800" dirty="0">
                <a:ea typeface="Times New Roman"/>
                <a:cs typeface="Calibri"/>
              </a:rPr>
              <a:t>is the active metabolite of </a:t>
            </a:r>
            <a:r>
              <a:rPr lang="en-CA" sz="2800" dirty="0" err="1">
                <a:ea typeface="Times New Roman"/>
                <a:cs typeface="Calibri"/>
              </a:rPr>
              <a:t>Carbimazole</a:t>
            </a:r>
            <a:r>
              <a:rPr lang="en-CA" sz="2800" dirty="0">
                <a:ea typeface="Times New Roman"/>
                <a:cs typeface="Calibri"/>
              </a:rPr>
              <a:t>.</a:t>
            </a:r>
            <a:endParaRPr lang="en-US" sz="2800" dirty="0">
              <a:ea typeface="Times New Roman"/>
              <a:cs typeface="Arial"/>
            </a:endParaRPr>
          </a:p>
          <a:p>
            <a:pPr algn="just">
              <a:spcBef>
                <a:spcPts val="305"/>
              </a:spcBef>
              <a:tabLst>
                <a:tab pos="1206500" algn="l"/>
              </a:tabLst>
            </a:pPr>
            <a:r>
              <a:rPr lang="en-CA" sz="2800" dirty="0" smtClean="0">
                <a:ea typeface="Times New Roman"/>
                <a:cs typeface="Calibri"/>
              </a:rPr>
              <a:t>The</a:t>
            </a:r>
            <a:r>
              <a:rPr lang="en-CA" sz="2800" dirty="0" smtClean="0">
                <a:ea typeface="Times New Roman"/>
                <a:cs typeface="Calibri Bold"/>
              </a:rPr>
              <a:t> </a:t>
            </a:r>
            <a:r>
              <a:rPr lang="en-CA" sz="2800" dirty="0">
                <a:ea typeface="Times New Roman"/>
                <a:cs typeface="Calibri Bold"/>
              </a:rPr>
              <a:t>t</a:t>
            </a:r>
            <a:r>
              <a:rPr lang="en-CA" sz="2800" baseline="-25000" dirty="0">
                <a:ea typeface="Times New Roman"/>
                <a:cs typeface="Calibri Bold"/>
              </a:rPr>
              <a:t>1/2</a:t>
            </a:r>
            <a:r>
              <a:rPr lang="en-CA" sz="2800" dirty="0">
                <a:ea typeface="Times New Roman"/>
                <a:cs typeface="Calibri"/>
              </a:rPr>
              <a:t> of </a:t>
            </a:r>
            <a:r>
              <a:rPr lang="en-CA" sz="2800" dirty="0" err="1">
                <a:ea typeface="Times New Roman"/>
                <a:cs typeface="Calibri"/>
              </a:rPr>
              <a:t>propylthiouracil</a:t>
            </a:r>
            <a:r>
              <a:rPr lang="en-CA" sz="2800" dirty="0">
                <a:ea typeface="Times New Roman"/>
                <a:cs typeface="Calibri"/>
              </a:rPr>
              <a:t> is 1.5 hr while the </a:t>
            </a:r>
            <a:r>
              <a:rPr lang="en-CA" sz="2800" dirty="0">
                <a:ea typeface="Times New Roman"/>
                <a:cs typeface="Calibri Bold"/>
              </a:rPr>
              <a:t>t</a:t>
            </a:r>
            <a:r>
              <a:rPr lang="en-CA" sz="2800" baseline="-25000" dirty="0">
                <a:ea typeface="Times New Roman"/>
                <a:cs typeface="Calibri Bold"/>
              </a:rPr>
              <a:t>1/2</a:t>
            </a:r>
            <a:r>
              <a:rPr lang="en-CA" sz="2800" dirty="0">
                <a:ea typeface="Times New Roman"/>
                <a:cs typeface="Calibri"/>
              </a:rPr>
              <a:t> of </a:t>
            </a:r>
            <a:r>
              <a:rPr lang="en-CA" sz="2800" dirty="0" err="1">
                <a:ea typeface="Times New Roman"/>
                <a:cs typeface="Calibri"/>
              </a:rPr>
              <a:t>methimazole</a:t>
            </a:r>
            <a:r>
              <a:rPr lang="en-CA" sz="2800" dirty="0">
                <a:ea typeface="Times New Roman"/>
                <a:cs typeface="Calibri"/>
              </a:rPr>
              <a:t> is 6 hrs.</a:t>
            </a:r>
            <a:endParaRPr lang="en-US" sz="2800" dirty="0">
              <a:ea typeface="Times New Roman"/>
              <a:cs typeface="Arial"/>
            </a:endParaRPr>
          </a:p>
          <a:p>
            <a:pPr marR="837565" algn="just">
              <a:spcBef>
                <a:spcPts val="155"/>
              </a:spcBef>
              <a:tabLst>
                <a:tab pos="1206500" algn="l"/>
              </a:tabLst>
            </a:pPr>
            <a:r>
              <a:rPr lang="en-CA" sz="2800" dirty="0" smtClean="0">
                <a:ea typeface="Times New Roman"/>
                <a:cs typeface="Calibri"/>
              </a:rPr>
              <a:t>The </a:t>
            </a:r>
            <a:r>
              <a:rPr lang="en-CA" sz="2800" dirty="0">
                <a:ea typeface="Times New Roman"/>
                <a:cs typeface="Calibri"/>
              </a:rPr>
              <a:t>short t½ of these drugs has little effect on their effect because they are </a:t>
            </a:r>
            <a:r>
              <a:rPr lang="en-CA" sz="2800" u="sng" dirty="0">
                <a:ea typeface="Times New Roman"/>
                <a:cs typeface="Calibri"/>
              </a:rPr>
              <a:t>selectively accumulated</a:t>
            </a:r>
            <a:r>
              <a:rPr lang="en-CA" sz="2800" dirty="0">
                <a:ea typeface="Times New Roman"/>
                <a:cs typeface="Calibri"/>
              </a:rPr>
              <a:t> in the thyroid.</a:t>
            </a:r>
            <a:endParaRPr lang="en-US" sz="2800" dirty="0">
              <a:ea typeface="Times New Roman"/>
              <a:cs typeface="Arial"/>
            </a:endParaRPr>
          </a:p>
          <a:p>
            <a:pPr marR="835660" algn="just">
              <a:tabLst>
                <a:tab pos="1206500" algn="l"/>
              </a:tabLst>
            </a:pPr>
            <a:r>
              <a:rPr lang="en-CA" sz="2800" dirty="0" err="1" smtClean="0">
                <a:ea typeface="Times New Roman"/>
                <a:cs typeface="Calibri"/>
              </a:rPr>
              <a:t>Propylthiouracil</a:t>
            </a:r>
            <a:r>
              <a:rPr lang="en-CA" sz="2800" dirty="0" smtClean="0">
                <a:ea typeface="Times New Roman"/>
                <a:cs typeface="Calibri"/>
              </a:rPr>
              <a:t> </a:t>
            </a:r>
            <a:r>
              <a:rPr lang="en-CA" sz="2800" dirty="0">
                <a:ea typeface="Times New Roman"/>
                <a:cs typeface="Calibri"/>
              </a:rPr>
              <a:t>is preferable during </a:t>
            </a:r>
            <a:r>
              <a:rPr lang="en-CA" sz="2800" dirty="0">
                <a:ea typeface="Times New Roman"/>
                <a:cs typeface="Calibri Bold"/>
              </a:rPr>
              <a:t>pregnancy</a:t>
            </a:r>
            <a:r>
              <a:rPr lang="en-CA" sz="2800" dirty="0">
                <a:ea typeface="Times New Roman"/>
                <a:cs typeface="Calibri"/>
              </a:rPr>
              <a:t> because it </a:t>
            </a:r>
            <a:r>
              <a:rPr lang="en-CA" sz="2800" dirty="0">
                <a:ea typeface="Times New Roman"/>
                <a:cs typeface="Calibri Bold"/>
              </a:rPr>
              <a:t>does not cross placental barrier</a:t>
            </a:r>
            <a:r>
              <a:rPr lang="en-CA" sz="2800" dirty="0">
                <a:ea typeface="Times New Roman"/>
                <a:cs typeface="Calibri"/>
              </a:rPr>
              <a:t> (because it is strongly bound to plasma protein).</a:t>
            </a:r>
            <a:endParaRPr lang="en-US" sz="2800" dirty="0">
              <a:ea typeface="Times New Roman"/>
              <a:cs typeface="Arial"/>
            </a:endParaRPr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4721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Autofit/>
          </a:bodyPr>
          <a:lstStyle/>
          <a:p>
            <a:pPr marL="0" indent="0" algn="just">
              <a:spcBef>
                <a:spcPts val="660"/>
              </a:spcBef>
              <a:buNone/>
            </a:pPr>
            <a:r>
              <a:rPr lang="en-CA" sz="2800" u="sng" dirty="0">
                <a:latin typeface="Calibri Bold"/>
                <a:ea typeface="Times New Roman"/>
                <a:cs typeface="Calibri Bold"/>
              </a:rPr>
              <a:t>Mechanism of action:</a:t>
            </a:r>
            <a:endParaRPr lang="en-US" sz="2800" dirty="0">
              <a:ea typeface="Times New Roman"/>
              <a:cs typeface="Arial"/>
            </a:endParaRPr>
          </a:p>
          <a:p>
            <a:pPr marR="835660" algn="just">
              <a:spcBef>
                <a:spcPts val="615"/>
              </a:spcBef>
              <a:tabLst>
                <a:tab pos="1207135" algn="l"/>
                <a:tab pos="1207135" algn="l"/>
              </a:tabLst>
            </a:pP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They  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inhibit </a:t>
            </a:r>
            <a:r>
              <a:rPr lang="en-CA" sz="2800" dirty="0">
                <a:solidFill>
                  <a:srgbClr val="000000"/>
                </a:solidFill>
                <a:latin typeface="Calibri Bold"/>
                <a:ea typeface="Times New Roman"/>
                <a:cs typeface="Calibri Bold"/>
              </a:rPr>
              <a:t> 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 Bold"/>
              </a:rPr>
              <a:t>oxidation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   of   iodides   by   inhibiting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 Bold Italic"/>
              </a:rPr>
              <a:t>  peroxidase   enzyme.</a:t>
            </a:r>
            <a:endParaRPr lang="en-US" sz="2800" dirty="0">
              <a:solidFill>
                <a:srgbClr val="000000"/>
              </a:solidFill>
              <a:ea typeface="Times New Roman"/>
              <a:cs typeface="Arial"/>
            </a:endParaRPr>
          </a:p>
          <a:p>
            <a:pPr algn="just">
              <a:spcBef>
                <a:spcPts val="245"/>
              </a:spcBef>
            </a:pPr>
            <a:r>
              <a:rPr lang="en-CA" sz="2800" dirty="0" err="1" smtClean="0">
                <a:solidFill>
                  <a:srgbClr val="000000"/>
                </a:solidFill>
                <a:ea typeface="Times New Roman"/>
                <a:cs typeface="Calibri"/>
              </a:rPr>
              <a:t>Propylthiouracil</a:t>
            </a: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also inhibits the peripheral conversion of T4 into T3.</a:t>
            </a:r>
            <a:endParaRPr lang="en-US" sz="2800" dirty="0">
              <a:solidFill>
                <a:srgbClr val="000000"/>
              </a:solidFill>
              <a:ea typeface="Times New Roman"/>
              <a:cs typeface="Calibri"/>
            </a:endParaRPr>
          </a:p>
          <a:p>
            <a:pPr marR="835660" algn="just">
              <a:spcBef>
                <a:spcPts val="55"/>
              </a:spcBef>
              <a:tabLst>
                <a:tab pos="1207135" algn="l"/>
              </a:tabLst>
            </a:pP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They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have slow onset of action (3-4 weeks) but </a:t>
            </a:r>
            <a:r>
              <a:rPr lang="en-CA" sz="2800" dirty="0" err="1">
                <a:solidFill>
                  <a:srgbClr val="000000"/>
                </a:solidFill>
                <a:ea typeface="Times New Roman"/>
                <a:cs typeface="Calibri"/>
              </a:rPr>
              <a:t>propylthiouracil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 has faster effect (so it is used in </a:t>
            </a:r>
            <a:r>
              <a:rPr lang="en-CA" sz="2800" dirty="0" err="1">
                <a:solidFill>
                  <a:srgbClr val="000000"/>
                </a:solidFill>
                <a:ea typeface="Times New Roman"/>
                <a:cs typeface="Calibri"/>
              </a:rPr>
              <a:t>thyrotoxic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 crisis).</a:t>
            </a:r>
            <a:endParaRPr lang="en-US" sz="2800" dirty="0">
              <a:solidFill>
                <a:srgbClr val="000000"/>
              </a:solidFill>
              <a:ea typeface="Times New Roman"/>
              <a:cs typeface="Calibri"/>
            </a:endParaRPr>
          </a:p>
          <a:p>
            <a:pPr marL="0" indent="0" algn="just">
              <a:buNone/>
            </a:pPr>
            <a:r>
              <a:rPr lang="en-CA" sz="2800" dirty="0">
                <a:solidFill>
                  <a:srgbClr val="000000"/>
                </a:solidFill>
                <a:ea typeface="Times New Roman"/>
                <a:cs typeface="Arial"/>
              </a:rPr>
              <a:t> </a:t>
            </a:r>
            <a:endParaRPr lang="en-US" sz="2800" dirty="0">
              <a:solidFill>
                <a:srgbClr val="000000"/>
              </a:solidFill>
              <a:ea typeface="Times New Roman"/>
              <a:cs typeface="Arial"/>
            </a:endParaRPr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0897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524000"/>
            <a:ext cx="8610600" cy="4572000"/>
          </a:xfrm>
        </p:spPr>
        <p:txBody>
          <a:bodyPr>
            <a:noAutofit/>
          </a:bodyPr>
          <a:lstStyle/>
          <a:p>
            <a:pPr marL="58738" indent="0" algn="just">
              <a:spcBef>
                <a:spcPts val="660"/>
              </a:spcBef>
              <a:buNone/>
            </a:pPr>
            <a:r>
              <a:rPr lang="en-CA" sz="3000" u="sng" dirty="0">
                <a:latin typeface="Calibri Bold"/>
                <a:ea typeface="Times New Roman"/>
                <a:cs typeface="Calibri Bold"/>
              </a:rPr>
              <a:t>Doses and duration:</a:t>
            </a:r>
            <a:endParaRPr lang="en-US" sz="3000" dirty="0">
              <a:ea typeface="Times New Roman"/>
              <a:cs typeface="Arial"/>
            </a:endParaRPr>
          </a:p>
          <a:p>
            <a:pPr marL="515938" marR="837565" indent="-457200" algn="just">
              <a:spcBef>
                <a:spcPts val="615"/>
              </a:spcBef>
              <a:tabLst>
                <a:tab pos="1207135" algn="l"/>
                <a:tab pos="1207135" algn="l"/>
              </a:tabLst>
            </a:pPr>
            <a:r>
              <a:rPr lang="en-CA" sz="3000" dirty="0" err="1" smtClean="0">
                <a:latin typeface="Calibri Bold"/>
                <a:ea typeface="Times New Roman"/>
                <a:cs typeface="Calibri Bold"/>
              </a:rPr>
              <a:t>Carbimazole</a:t>
            </a:r>
            <a:r>
              <a:rPr lang="en-CA" sz="3000" dirty="0" smtClean="0">
                <a:latin typeface="Calibri Bold"/>
                <a:ea typeface="Times New Roman"/>
                <a:cs typeface="Calibri Bold"/>
              </a:rPr>
              <a:t> </a:t>
            </a:r>
            <a:r>
              <a:rPr lang="en-CA" sz="3000" dirty="0">
                <a:latin typeface="Calibri Bold"/>
                <a:ea typeface="Times New Roman"/>
                <a:cs typeface="Calibri Bold"/>
              </a:rPr>
              <a:t>(</a:t>
            </a:r>
            <a:r>
              <a:rPr lang="en-CA" sz="3000" dirty="0" err="1">
                <a:latin typeface="Calibri Bold"/>
                <a:ea typeface="Times New Roman"/>
                <a:cs typeface="Calibri Bold"/>
              </a:rPr>
              <a:t>Neomercazole</a:t>
            </a:r>
            <a:r>
              <a:rPr lang="en-CA" sz="3000" dirty="0">
                <a:latin typeface="Calibri Bold"/>
                <a:ea typeface="Times New Roman"/>
                <a:cs typeface="Calibri Bold"/>
              </a:rPr>
              <a:t>):</a:t>
            </a:r>
            <a:r>
              <a:rPr lang="en-CA" sz="3000" dirty="0">
                <a:ea typeface="Times New Roman"/>
                <a:cs typeface="Calibri"/>
              </a:rPr>
              <a:t> start with 30 mg/d till reach </a:t>
            </a:r>
            <a:r>
              <a:rPr lang="en-CA" sz="3000" dirty="0" err="1">
                <a:ea typeface="Times New Roman"/>
                <a:cs typeface="Calibri"/>
              </a:rPr>
              <a:t>euthyroid</a:t>
            </a:r>
            <a:r>
              <a:rPr lang="en-CA" sz="3000" dirty="0">
                <a:ea typeface="Times New Roman"/>
                <a:cs typeface="Calibri"/>
              </a:rPr>
              <a:t> state (after 4-8 weeks) then maintain on 15 mg /d for 1-2 years (until the gland </a:t>
            </a:r>
            <a:r>
              <a:rPr lang="en-CA" sz="3000" dirty="0">
                <a:latin typeface="Calibri Italic"/>
                <a:ea typeface="Times New Roman"/>
                <a:cs typeface="Calibri Italic"/>
              </a:rPr>
              <a:t>undergo spontaneous remission).</a:t>
            </a:r>
            <a:endParaRPr lang="en-US" sz="3000" dirty="0">
              <a:ea typeface="Times New Roman"/>
              <a:cs typeface="Arial"/>
            </a:endParaRPr>
          </a:p>
          <a:p>
            <a:pPr marL="515938" marR="835660" indent="-457200" algn="just">
              <a:tabLst>
                <a:tab pos="1207135" algn="l"/>
              </a:tabLst>
            </a:pPr>
            <a:r>
              <a:rPr lang="en-CA" sz="3000" dirty="0" err="1" smtClean="0">
                <a:latin typeface="Calibri Bold"/>
                <a:ea typeface="Times New Roman"/>
                <a:cs typeface="Calibri Bold"/>
              </a:rPr>
              <a:t>Propylthiouracil</a:t>
            </a:r>
            <a:r>
              <a:rPr lang="en-CA" sz="3000" dirty="0">
                <a:latin typeface="Calibri Bold"/>
                <a:ea typeface="Times New Roman"/>
                <a:cs typeface="Calibri Bold"/>
              </a:rPr>
              <a:t>:</a:t>
            </a:r>
            <a:r>
              <a:rPr lang="en-CA" sz="3000" dirty="0">
                <a:ea typeface="Times New Roman"/>
                <a:cs typeface="Calibri"/>
              </a:rPr>
              <a:t> start with 300 mg/d for 4-8 weeks then 150 mg/d for 1-2 years</a:t>
            </a:r>
            <a:r>
              <a:rPr lang="en-CA" sz="3000" spc="-5" dirty="0">
                <a:ea typeface="Times New Roman"/>
                <a:cs typeface="Calibri"/>
              </a:rPr>
              <a:t>.</a:t>
            </a:r>
            <a:endParaRPr lang="en-US" sz="3000" dirty="0">
              <a:ea typeface="Times New Roman"/>
              <a:cs typeface="Arial"/>
            </a:endParaRPr>
          </a:p>
          <a:p>
            <a:pPr marL="0" indent="0" algn="just">
              <a:buNone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35960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CA" sz="2800" dirty="0">
                <a:ea typeface="Times New Roman"/>
                <a:cs typeface="Arial"/>
              </a:rPr>
              <a:t> </a:t>
            </a:r>
            <a:r>
              <a:rPr lang="en-CA" sz="2800" u="sng" dirty="0" smtClean="0">
                <a:latin typeface="Calibri Bold"/>
                <a:ea typeface="Times New Roman"/>
                <a:cs typeface="Calibri Bold"/>
              </a:rPr>
              <a:t>Adverse </a:t>
            </a:r>
            <a:r>
              <a:rPr lang="en-CA" sz="2800" u="sng" dirty="0">
                <a:latin typeface="Calibri Bold"/>
                <a:ea typeface="Times New Roman"/>
                <a:cs typeface="Calibri Bold"/>
              </a:rPr>
              <a:t>effects:</a:t>
            </a:r>
            <a:endParaRPr lang="en-US" sz="2800" dirty="0">
              <a:ea typeface="Times New Roman"/>
              <a:cs typeface="Arial"/>
            </a:endParaRPr>
          </a:p>
          <a:p>
            <a:pPr algn="just">
              <a:spcBef>
                <a:spcPts val="905"/>
              </a:spcBef>
            </a:pP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Agranulocytosis &amp; bone marrow depression</a:t>
            </a:r>
            <a:r>
              <a:rPr lang="en-US" sz="2800" dirty="0">
                <a:solidFill>
                  <a:srgbClr val="000000"/>
                </a:solidFill>
                <a:ea typeface="Times New Roman"/>
                <a:cs typeface="Calibri"/>
              </a:rPr>
              <a:t>.</a:t>
            </a:r>
          </a:p>
          <a:p>
            <a:pPr marR="347980" algn="just">
              <a:spcBef>
                <a:spcPts val="5"/>
              </a:spcBef>
            </a:pP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Hypothyroidism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with  increased  size  and </a:t>
            </a: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vascularity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of the gland due to ↑ TSH͘</a:t>
            </a:r>
            <a:endParaRPr lang="en-US" sz="2800" dirty="0">
              <a:solidFill>
                <a:srgbClr val="000000"/>
              </a:solidFill>
              <a:ea typeface="Times New Roman"/>
              <a:cs typeface="Calibri"/>
            </a:endParaRPr>
          </a:p>
          <a:p>
            <a:pPr marR="835660" algn="just">
              <a:spcBef>
                <a:spcPts val="315"/>
              </a:spcBef>
            </a:pP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Hypothyroidism of the infant (fetal goiter) if given during pregnancy.</a:t>
            </a:r>
          </a:p>
          <a:p>
            <a:pPr marR="835660" algn="just">
              <a:spcBef>
                <a:spcPts val="315"/>
              </a:spcBef>
            </a:pPr>
            <a:r>
              <a:rPr lang="en-CA" sz="2800" dirty="0" err="1">
                <a:solidFill>
                  <a:srgbClr val="000000"/>
                </a:solidFill>
                <a:ea typeface="Times New Roman"/>
                <a:cs typeface="Calibri"/>
              </a:rPr>
              <a:t>Cholestatic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 jaundice.</a:t>
            </a:r>
            <a:endParaRPr lang="en-US" sz="2800" dirty="0">
              <a:solidFill>
                <a:srgbClr val="000000"/>
              </a:solidFill>
              <a:ea typeface="Times New Roman"/>
              <a:cs typeface="Calibri"/>
            </a:endParaRPr>
          </a:p>
          <a:p>
            <a:pPr algn="just">
              <a:spcBef>
                <a:spcPts val="255"/>
              </a:spcBef>
            </a:pP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Hypersensitivity reactions: may require stopping of the drugs.</a:t>
            </a:r>
            <a:endParaRPr lang="en-US" sz="2800" dirty="0">
              <a:solidFill>
                <a:srgbClr val="000000"/>
              </a:solidFill>
              <a:ea typeface="Times New Roman"/>
              <a:cs typeface="Calibri"/>
            </a:endParaRPr>
          </a:p>
          <a:p>
            <a:pPr algn="just">
              <a:spcBef>
                <a:spcPts val="305"/>
              </a:spcBef>
            </a:pP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There is 50-68% incidence of relapse.</a:t>
            </a:r>
            <a:endParaRPr lang="en-US" sz="2800" dirty="0">
              <a:solidFill>
                <a:srgbClr val="000000"/>
              </a:solidFill>
              <a:ea typeface="Times New Roman"/>
              <a:cs typeface="Calibri"/>
            </a:endParaRPr>
          </a:p>
          <a:p>
            <a:pPr marL="1315085" algn="just">
              <a:spcBef>
                <a:spcPts val="270"/>
              </a:spcBef>
              <a:buFontTx/>
              <a:buChar char="-"/>
            </a:pPr>
            <a:endParaRPr lang="en-CA" sz="2800" dirty="0">
              <a:solidFill>
                <a:srgbClr val="000000"/>
              </a:solidFill>
              <a:ea typeface="Times New Roman"/>
              <a:cs typeface="Calibri"/>
            </a:endParaRPr>
          </a:p>
          <a:p>
            <a:pPr marL="1315085" algn="just">
              <a:spcBef>
                <a:spcPts val="270"/>
              </a:spcBef>
              <a:buFontTx/>
              <a:buChar char="-"/>
            </a:pPr>
            <a:endParaRPr lang="en-CA" sz="2800" dirty="0">
              <a:solidFill>
                <a:srgbClr val="000000"/>
              </a:solidFill>
              <a:ea typeface="Times New Roman"/>
              <a:cs typeface="Calibri"/>
            </a:endParaRPr>
          </a:p>
          <a:p>
            <a:pPr marL="1257935" indent="-285750" algn="just">
              <a:spcBef>
                <a:spcPts val="270"/>
              </a:spcBef>
              <a:buFontTx/>
              <a:buChar char="-"/>
            </a:pPr>
            <a:endParaRPr lang="en-US" sz="2800" dirty="0">
              <a:solidFill>
                <a:srgbClr val="000000"/>
              </a:solidFill>
              <a:ea typeface="Times New Roman"/>
              <a:cs typeface="Arial"/>
            </a:endParaRPr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5965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spcBef>
                <a:spcPts val="710"/>
              </a:spcBef>
              <a:buNone/>
            </a:pPr>
            <a:r>
              <a:rPr lang="en-CA" sz="2800" u="sng" dirty="0">
                <a:latin typeface="Calibri Bold"/>
                <a:ea typeface="Times New Roman"/>
                <a:cs typeface="Calibri Bold"/>
              </a:rPr>
              <a:t>Precautions during </a:t>
            </a:r>
            <a:r>
              <a:rPr lang="en-CA" sz="2800" u="sng" dirty="0" err="1">
                <a:latin typeface="Calibri Bold"/>
                <a:ea typeface="Times New Roman"/>
                <a:cs typeface="Calibri Bold"/>
              </a:rPr>
              <a:t>thiouracil</a:t>
            </a:r>
            <a:r>
              <a:rPr lang="en-CA" sz="2800" u="sng" dirty="0">
                <a:latin typeface="Calibri Bold"/>
                <a:ea typeface="Times New Roman"/>
                <a:cs typeface="Calibri Bold"/>
              </a:rPr>
              <a:t> </a:t>
            </a:r>
            <a:r>
              <a:rPr lang="en-CA" sz="2800" u="sng" dirty="0" smtClean="0">
                <a:latin typeface="Calibri Bold"/>
                <a:ea typeface="Times New Roman"/>
                <a:cs typeface="Calibri Bold"/>
              </a:rPr>
              <a:t>(</a:t>
            </a:r>
            <a:r>
              <a:rPr lang="en-CA" sz="2400" b="1" u="sng" dirty="0" err="1" smtClean="0">
                <a:solidFill>
                  <a:schemeClr val="accent1">
                    <a:lumMod val="75000"/>
                  </a:schemeClr>
                </a:solidFill>
                <a:ea typeface="Times New Roman"/>
                <a:cs typeface="Arial Black"/>
              </a:rPr>
              <a:t>thioamides</a:t>
            </a:r>
            <a:r>
              <a:rPr lang="en-CA" sz="2400" b="1" u="sng" dirty="0" smtClean="0">
                <a:solidFill>
                  <a:schemeClr val="accent1">
                    <a:lumMod val="75000"/>
                  </a:schemeClr>
                </a:solidFill>
                <a:ea typeface="Times New Roman"/>
                <a:cs typeface="Arial Black"/>
              </a:rPr>
              <a:t>)</a:t>
            </a:r>
            <a:r>
              <a:rPr lang="en-CA" sz="2800" u="sng" dirty="0" smtClean="0">
                <a:latin typeface="Calibri Bold"/>
                <a:ea typeface="Times New Roman"/>
                <a:cs typeface="Calibri Bold"/>
              </a:rPr>
              <a:t>treatment</a:t>
            </a:r>
            <a:r>
              <a:rPr lang="en-CA" sz="2800" u="sng" dirty="0">
                <a:latin typeface="Calibri Bold"/>
                <a:ea typeface="Times New Roman"/>
                <a:cs typeface="Calibri Bold"/>
              </a:rPr>
              <a:t>:</a:t>
            </a:r>
            <a:endParaRPr lang="en-US" sz="2800" dirty="0">
              <a:ea typeface="Times New Roman"/>
              <a:cs typeface="Arial"/>
            </a:endParaRPr>
          </a:p>
          <a:p>
            <a:pPr marR="835660" algn="just">
              <a:spcBef>
                <a:spcPts val="655"/>
              </a:spcBef>
            </a:pPr>
            <a:r>
              <a:rPr lang="en-CA" sz="3000" dirty="0" smtClean="0">
                <a:ea typeface="Times New Roman"/>
                <a:cs typeface="Calibri"/>
              </a:rPr>
              <a:t>Therapy </a:t>
            </a:r>
            <a:r>
              <a:rPr lang="en-CA" sz="3000" dirty="0">
                <a:ea typeface="Times New Roman"/>
                <a:cs typeface="Calibri"/>
              </a:rPr>
              <a:t>with </a:t>
            </a:r>
            <a:r>
              <a:rPr lang="en-CA" sz="3000" dirty="0" err="1">
                <a:ea typeface="Times New Roman"/>
                <a:cs typeface="Calibri"/>
              </a:rPr>
              <a:t>thiouracil</a:t>
            </a:r>
            <a:r>
              <a:rPr lang="en-CA" sz="3000" dirty="0">
                <a:ea typeface="Times New Roman"/>
                <a:cs typeface="Calibri"/>
              </a:rPr>
              <a:t> drugs should </a:t>
            </a:r>
            <a:r>
              <a:rPr lang="en-CA" sz="3000" dirty="0">
                <a:solidFill>
                  <a:srgbClr val="000000"/>
                </a:solidFill>
                <a:ea typeface="Times New Roman"/>
                <a:cs typeface="Calibri"/>
              </a:rPr>
              <a:t>continue for 1-2 years and should be stopped gradually (to prevent relapse).</a:t>
            </a:r>
            <a:endParaRPr lang="en-US" sz="3000" dirty="0">
              <a:solidFill>
                <a:srgbClr val="000000"/>
              </a:solidFill>
              <a:ea typeface="Times New Roman"/>
              <a:cs typeface="Calibri"/>
            </a:endParaRPr>
          </a:p>
          <a:p>
            <a:pPr marR="838200" algn="just">
              <a:spcBef>
                <a:spcPts val="100"/>
              </a:spcBef>
            </a:pPr>
            <a:r>
              <a:rPr lang="en-CA" sz="3000" dirty="0" smtClean="0">
                <a:solidFill>
                  <a:srgbClr val="000000"/>
                </a:solidFill>
                <a:ea typeface="Times New Roman"/>
                <a:cs typeface="Calibri"/>
              </a:rPr>
              <a:t>Follow up with WBC </a:t>
            </a:r>
            <a:r>
              <a:rPr lang="en-CA" sz="3000" dirty="0">
                <a:solidFill>
                  <a:srgbClr val="000000"/>
                </a:solidFill>
                <a:ea typeface="Times New Roman"/>
                <a:cs typeface="Calibri"/>
              </a:rPr>
              <a:t>count. </a:t>
            </a:r>
            <a:endParaRPr lang="en-CA" sz="3000" dirty="0" smtClean="0">
              <a:solidFill>
                <a:srgbClr val="000000"/>
              </a:solidFill>
              <a:ea typeface="Times New Roman"/>
              <a:cs typeface="Calibri"/>
            </a:endParaRPr>
          </a:p>
          <a:p>
            <a:pPr marR="838200" algn="just">
              <a:spcBef>
                <a:spcPts val="100"/>
              </a:spcBef>
            </a:pPr>
            <a:r>
              <a:rPr lang="en-CA" sz="3000" dirty="0" smtClean="0">
                <a:solidFill>
                  <a:srgbClr val="000000"/>
                </a:solidFill>
                <a:ea typeface="Times New Roman"/>
                <a:cs typeface="Calibri"/>
              </a:rPr>
              <a:t>If </a:t>
            </a:r>
            <a:r>
              <a:rPr lang="en-CA" sz="3000" dirty="0">
                <a:solidFill>
                  <a:srgbClr val="000000"/>
                </a:solidFill>
                <a:ea typeface="Times New Roman"/>
                <a:cs typeface="Calibri"/>
              </a:rPr>
              <a:t>used during pregnancy, </a:t>
            </a:r>
            <a:r>
              <a:rPr lang="en-CA" sz="3000" spc="5" dirty="0" err="1" smtClean="0">
                <a:solidFill>
                  <a:srgbClr val="000000"/>
                </a:solidFill>
                <a:ea typeface="Times New Roman"/>
                <a:cs typeface="Calibri"/>
              </a:rPr>
              <a:t>propylthiouracil</a:t>
            </a:r>
            <a:r>
              <a:rPr lang="en-CA" sz="3000" spc="5" dirty="0" smtClean="0">
                <a:solidFill>
                  <a:srgbClr val="000000"/>
                </a:solidFill>
                <a:ea typeface="Times New Roman"/>
                <a:cs typeface="Calibri"/>
              </a:rPr>
              <a:t> </a:t>
            </a:r>
            <a:r>
              <a:rPr lang="en-CA" sz="3000" spc="5" dirty="0">
                <a:solidFill>
                  <a:srgbClr val="000000"/>
                </a:solidFill>
                <a:ea typeface="Times New Roman"/>
                <a:cs typeface="Calibri"/>
              </a:rPr>
              <a:t>is the drug of choice</a:t>
            </a:r>
            <a:r>
              <a:rPr lang="en-CA" spc="5" dirty="0">
                <a:solidFill>
                  <a:srgbClr val="000000"/>
                </a:solidFill>
                <a:ea typeface="Times New Roman"/>
                <a:cs typeface="Calibri"/>
              </a:rPr>
              <a:t>.</a:t>
            </a:r>
            <a:endParaRPr lang="en-US" dirty="0">
              <a:solidFill>
                <a:srgbClr val="000000"/>
              </a:solidFill>
              <a:ea typeface="Times New Roman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28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5400" b="1" spc="-10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Arial Black"/>
              </a:rPr>
              <a:t>2. </a:t>
            </a:r>
            <a:r>
              <a:rPr lang="el-GR" sz="5400" b="1" spc="-10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Arial Black"/>
              </a:rPr>
              <a:t>β</a:t>
            </a:r>
            <a:r>
              <a:rPr lang="en-CA" sz="5400" b="1" spc="-10" dirty="0" smtClean="0">
                <a:solidFill>
                  <a:schemeClr val="accent1">
                    <a:lumMod val="75000"/>
                  </a:schemeClr>
                </a:solidFill>
                <a:ea typeface="Times New Roman"/>
                <a:cs typeface="Arial Black"/>
              </a:rPr>
              <a:t>-blockers</a:t>
            </a:r>
            <a:endParaRPr lang="en-US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01638" algn="just"/>
            <a:r>
              <a:rPr lang="en-CA" sz="2800" b="1" spc="5" dirty="0" smtClean="0">
                <a:solidFill>
                  <a:srgbClr val="000000"/>
                </a:solidFill>
                <a:ea typeface="Times New Roman"/>
                <a:cs typeface="Calibri"/>
              </a:rPr>
              <a:t>Propranolol</a:t>
            </a:r>
            <a:endParaRPr lang="en-US" sz="2800" b="1" spc="5" dirty="0">
              <a:solidFill>
                <a:srgbClr val="000000"/>
              </a:solidFill>
              <a:ea typeface="Times New Roman"/>
              <a:cs typeface="Calibri"/>
            </a:endParaRPr>
          </a:p>
          <a:p>
            <a:pPr marL="401638" algn="just"/>
            <a:r>
              <a:rPr lang="en-CA" sz="2800" spc="5" dirty="0" smtClean="0">
                <a:solidFill>
                  <a:srgbClr val="000000"/>
                </a:solidFill>
                <a:ea typeface="Times New Roman"/>
                <a:cs typeface="Calibri"/>
              </a:rPr>
              <a:t>It </a:t>
            </a:r>
            <a:r>
              <a:rPr lang="en-CA" sz="2800" spc="5" dirty="0">
                <a:solidFill>
                  <a:srgbClr val="000000"/>
                </a:solidFill>
                <a:ea typeface="Times New Roman"/>
                <a:cs typeface="Calibri"/>
              </a:rPr>
              <a:t>controls sympathetic over activity e.g. </a:t>
            </a:r>
            <a:r>
              <a:rPr lang="en-CA" sz="2800" spc="5" dirty="0" smtClean="0">
                <a:solidFill>
                  <a:srgbClr val="000000"/>
                </a:solidFill>
                <a:ea typeface="Times New Roman"/>
                <a:cs typeface="Calibri"/>
              </a:rPr>
              <a:t>tachycardia and arrhythmia.</a:t>
            </a:r>
            <a:endParaRPr lang="en-US" sz="2800" dirty="0" smtClean="0">
              <a:solidFill>
                <a:srgbClr val="000000"/>
              </a:solidFill>
              <a:ea typeface="Times New Roman"/>
              <a:cs typeface="Arial"/>
            </a:endParaRPr>
          </a:p>
          <a:p>
            <a:pPr marL="401638" algn="just"/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It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↓ insomnia, and tremors </a:t>
            </a:r>
            <a:endParaRPr lang="en-CA" sz="2800" dirty="0" smtClean="0">
              <a:solidFill>
                <a:srgbClr val="000000"/>
              </a:solidFill>
              <a:ea typeface="Times New Roman"/>
              <a:cs typeface="Calibri"/>
            </a:endParaRPr>
          </a:p>
          <a:p>
            <a:pPr marL="401638" algn="just"/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It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inhibits peripheral conversion of T4 to </a:t>
            </a: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T3.</a:t>
            </a:r>
            <a:endParaRPr lang="en-US" sz="2800" dirty="0" smtClean="0">
              <a:solidFill>
                <a:srgbClr val="000000"/>
              </a:solidFill>
              <a:ea typeface="Times New Roman"/>
              <a:cs typeface="Arial"/>
            </a:endParaRPr>
          </a:p>
          <a:p>
            <a:pPr marL="401638" algn="just"/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If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propranolol is contraindicated give </a:t>
            </a:r>
            <a:r>
              <a:rPr lang="en-CA" sz="2800" dirty="0" err="1" smtClean="0">
                <a:solidFill>
                  <a:srgbClr val="000000"/>
                </a:solidFill>
                <a:latin typeface="Calibri Bold"/>
                <a:ea typeface="Times New Roman"/>
                <a:cs typeface="Calibri Bold"/>
              </a:rPr>
              <a:t>diltiazem</a:t>
            </a: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 (calcium channel blocker).</a:t>
            </a:r>
            <a:endParaRPr lang="en-US" sz="2800" dirty="0">
              <a:solidFill>
                <a:srgbClr val="000000"/>
              </a:solidFill>
              <a:ea typeface="Times New Roman"/>
              <a:cs typeface="Arial"/>
            </a:endParaRPr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7709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5400" b="1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Arial Black"/>
              </a:rPr>
              <a:t>3. Radioactive </a:t>
            </a:r>
            <a:r>
              <a:rPr lang="en-CA" sz="5400" b="1" dirty="0" smtClean="0">
                <a:solidFill>
                  <a:schemeClr val="accent1">
                    <a:lumMod val="75000"/>
                  </a:schemeClr>
                </a:solidFill>
                <a:ea typeface="Times New Roman"/>
                <a:cs typeface="Arial Black"/>
              </a:rPr>
              <a:t>iodine</a:t>
            </a:r>
            <a:endParaRPr lang="en-US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Autofit/>
          </a:bodyPr>
          <a:lstStyle/>
          <a:p>
            <a:pPr marL="515938" marR="835660" indent="-457200" algn="just">
              <a:spcBef>
                <a:spcPts val="50"/>
              </a:spcBef>
            </a:pP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It is an effective oral treatment for thyrotoxicosis caused by Graves’ disease or by toxic nodular goiter. </a:t>
            </a:r>
          </a:p>
          <a:p>
            <a:pPr marL="515938" marR="836295" indent="-457200" algn="just">
              <a:tabLst>
                <a:tab pos="1200785" algn="l"/>
                <a:tab pos="1200785" algn="l"/>
                <a:tab pos="1200785" algn="l"/>
              </a:tabLst>
            </a:pP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Delayed hypothyroidism is the main adverse effect so; replacement therapy with T4 is required after functional ablation.</a:t>
            </a:r>
            <a:endParaRPr lang="en-US" sz="2800" dirty="0">
              <a:solidFill>
                <a:srgbClr val="000000"/>
              </a:solidFill>
              <a:ea typeface="Times New Roman"/>
              <a:cs typeface="Calibri"/>
            </a:endParaRPr>
          </a:p>
          <a:p>
            <a:pPr marL="58738" indent="0" algn="just">
              <a:spcBef>
                <a:spcPts val="490"/>
              </a:spcBef>
              <a:buNone/>
            </a:pPr>
            <a:r>
              <a:rPr lang="en-CA" sz="2800" b="1" u="sng" dirty="0">
                <a:solidFill>
                  <a:srgbClr val="000000"/>
                </a:solidFill>
                <a:ea typeface="Times New Roman"/>
                <a:cs typeface="Calibri"/>
              </a:rPr>
              <a:t>Contraindication:</a:t>
            </a:r>
            <a:endParaRPr lang="en-US" sz="2800" b="1" u="sng" dirty="0">
              <a:solidFill>
                <a:srgbClr val="000000"/>
              </a:solidFill>
              <a:ea typeface="Times New Roman"/>
              <a:cs typeface="Calibri"/>
            </a:endParaRPr>
          </a:p>
          <a:p>
            <a:pPr marL="515938" indent="-457200" algn="just">
              <a:spcBef>
                <a:spcPts val="905"/>
              </a:spcBef>
            </a:pP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Pregnancy and lactation: I</a:t>
            </a:r>
            <a:r>
              <a:rPr lang="en-CA" sz="2800" baseline="30000" dirty="0">
                <a:solidFill>
                  <a:srgbClr val="000000"/>
                </a:solidFill>
                <a:ea typeface="Times New Roman"/>
                <a:cs typeface="Calibri"/>
              </a:rPr>
              <a:t>131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 crosses placental barrier and excreted in milk.</a:t>
            </a:r>
            <a:endParaRPr lang="en-US" sz="2800" dirty="0">
              <a:solidFill>
                <a:srgbClr val="000000"/>
              </a:solidFill>
              <a:ea typeface="Times New Roman"/>
              <a:cs typeface="Calibri"/>
            </a:endParaRPr>
          </a:p>
          <a:p>
            <a:pPr marL="515938" indent="-457200" algn="just">
              <a:spcBef>
                <a:spcPts val="305"/>
              </a:spcBef>
            </a:pP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Age &lt; 16 years for fear of delayed malignant changes.</a:t>
            </a:r>
            <a:endParaRPr lang="en-US" sz="2800" dirty="0">
              <a:solidFill>
                <a:srgbClr val="000000"/>
              </a:solidFill>
              <a:ea typeface="Times New Roman"/>
              <a:cs typeface="Calibri"/>
            </a:endParaRPr>
          </a:p>
          <a:p>
            <a:pPr marL="3321050" indent="0" algn="just">
              <a:buNone/>
            </a:pPr>
            <a:endParaRPr lang="en-US" sz="2800" dirty="0">
              <a:solidFill>
                <a:srgbClr val="000000"/>
              </a:solidFill>
              <a:ea typeface="Times New Roman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454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5400" b="1" dirty="0" smtClean="0">
                <a:solidFill>
                  <a:schemeClr val="accent1">
                    <a:lumMod val="75000"/>
                  </a:schemeClr>
                </a:solidFill>
                <a:ea typeface="Times New Roman"/>
                <a:cs typeface="Arial Black"/>
              </a:rPr>
              <a:t>4. Iodides</a:t>
            </a:r>
            <a:endParaRPr lang="en-US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371600"/>
            <a:ext cx="8991600" cy="5486400"/>
          </a:xfrm>
        </p:spPr>
        <p:txBody>
          <a:bodyPr>
            <a:normAutofit/>
          </a:bodyPr>
          <a:lstStyle/>
          <a:p>
            <a:pPr marR="835660" algn="just">
              <a:lnSpc>
                <a:spcPct val="110000"/>
              </a:lnSpc>
              <a:spcBef>
                <a:spcPts val="1575"/>
              </a:spcBef>
              <a:tabLst>
                <a:tab pos="58738" algn="l"/>
                <a:tab pos="1206500" algn="l"/>
                <a:tab pos="1206500" algn="l"/>
              </a:tabLst>
            </a:pPr>
            <a:r>
              <a:rPr lang="en-CA" sz="2800" dirty="0" smtClean="0">
                <a:ea typeface="Times New Roman"/>
                <a:cs typeface="Calibri"/>
              </a:rPr>
              <a:t>Potassium </a:t>
            </a:r>
            <a:r>
              <a:rPr lang="en-CA" sz="2800" dirty="0">
                <a:ea typeface="Times New Roman"/>
                <a:cs typeface="Calibri"/>
              </a:rPr>
              <a:t>iodides or </a:t>
            </a:r>
            <a:r>
              <a:rPr lang="en-CA" sz="2800" dirty="0" err="1">
                <a:ea typeface="Times New Roman"/>
                <a:cs typeface="Calibri"/>
              </a:rPr>
              <a:t>Lugol’s</a:t>
            </a:r>
            <a:r>
              <a:rPr lang="en-CA" sz="2800" dirty="0">
                <a:ea typeface="Times New Roman"/>
                <a:cs typeface="Calibri"/>
              </a:rPr>
              <a:t> iodine: (10% KI + 5% iodine) is given </a:t>
            </a:r>
            <a:r>
              <a:rPr lang="en-CA" sz="2800" dirty="0">
                <a:ea typeface="Times New Roman"/>
                <a:cs typeface="Calibri Bold"/>
              </a:rPr>
              <a:t>1-2 weeks </a:t>
            </a:r>
            <a:r>
              <a:rPr lang="en-CA" sz="2800" dirty="0">
                <a:ea typeface="Times New Roman"/>
                <a:cs typeface="Calibri"/>
              </a:rPr>
              <a:t>before surgery in order to:</a:t>
            </a:r>
            <a:endParaRPr lang="en-US" sz="2800" dirty="0">
              <a:ea typeface="Times New Roman"/>
              <a:cs typeface="Arial"/>
            </a:endParaRPr>
          </a:p>
          <a:p>
            <a:pPr marR="835660" algn="just">
              <a:lnSpc>
                <a:spcPct val="110000"/>
              </a:lnSpc>
              <a:spcBef>
                <a:spcPts val="100"/>
              </a:spcBef>
              <a:tabLst>
                <a:tab pos="58738" algn="l"/>
                <a:tab pos="1206500" algn="l"/>
                <a:tab pos="1206500" algn="l"/>
              </a:tabLst>
            </a:pPr>
            <a:r>
              <a:rPr lang="en-CA" sz="2800" spc="10" dirty="0" smtClean="0">
                <a:ea typeface="Times New Roman"/>
                <a:cs typeface="Calibri"/>
              </a:rPr>
              <a:t>Inhibit </a:t>
            </a:r>
            <a:r>
              <a:rPr lang="en-CA" sz="2800" spc="10" dirty="0">
                <a:ea typeface="Times New Roman"/>
                <a:cs typeface="Calibri"/>
              </a:rPr>
              <a:t>synthesis and </a:t>
            </a:r>
            <a:r>
              <a:rPr lang="en-CA" sz="2800" spc="10" dirty="0">
                <a:ea typeface="Times New Roman"/>
                <a:cs typeface="Calibri Bold"/>
              </a:rPr>
              <a:t>release of T4 &amp; T3.</a:t>
            </a:r>
            <a:endParaRPr lang="en-US" sz="2800" dirty="0">
              <a:ea typeface="Times New Roman"/>
              <a:cs typeface="Arial"/>
            </a:endParaRPr>
          </a:p>
          <a:p>
            <a:pPr marR="836930" algn="just">
              <a:lnSpc>
                <a:spcPct val="110000"/>
              </a:lnSpc>
              <a:tabLst>
                <a:tab pos="58738" algn="l"/>
                <a:tab pos="1206500" algn="l"/>
                <a:tab pos="1206500" algn="l"/>
              </a:tabLst>
            </a:pPr>
            <a:r>
              <a:rPr lang="en-CA" sz="2800" spc="5" dirty="0">
                <a:ea typeface="Times New Roman"/>
                <a:cs typeface="Calibri"/>
              </a:rPr>
              <a:t>Inhibit </a:t>
            </a:r>
            <a:r>
              <a:rPr lang="en-CA" sz="2800" spc="5" dirty="0">
                <a:ea typeface="Times New Roman"/>
                <a:cs typeface="Calibri Bold"/>
              </a:rPr>
              <a:t>release of TSH</a:t>
            </a:r>
            <a:r>
              <a:rPr lang="en-CA" sz="2800" spc="5" dirty="0">
                <a:ea typeface="Times New Roman"/>
                <a:cs typeface="Calibri"/>
              </a:rPr>
              <a:t> leading to </a:t>
            </a:r>
            <a:r>
              <a:rPr lang="en-CA" sz="2800" spc="5" dirty="0">
                <a:ea typeface="Times New Roman"/>
                <a:cs typeface="Calibri Bold"/>
              </a:rPr>
              <a:t>↓↓ size and vascularity of the gland</a:t>
            </a:r>
            <a:r>
              <a:rPr lang="en-CA" sz="2800" spc="5" dirty="0">
                <a:ea typeface="Times New Roman"/>
                <a:cs typeface="Calibri"/>
              </a:rPr>
              <a:t>.</a:t>
            </a:r>
          </a:p>
          <a:p>
            <a:pPr marR="836930" algn="just">
              <a:lnSpc>
                <a:spcPct val="110000"/>
              </a:lnSpc>
              <a:tabLst>
                <a:tab pos="58738" algn="l"/>
                <a:tab pos="1206500" algn="l"/>
                <a:tab pos="1206500" algn="l"/>
              </a:tabLst>
            </a:pPr>
            <a:r>
              <a:rPr lang="en-CA" sz="2800" dirty="0" smtClean="0">
                <a:ea typeface="Times New Roman"/>
                <a:cs typeface="Calibri"/>
              </a:rPr>
              <a:t>Improvement </a:t>
            </a:r>
            <a:r>
              <a:rPr lang="en-CA" sz="2800" dirty="0">
                <a:ea typeface="Times New Roman"/>
                <a:cs typeface="Calibri"/>
              </a:rPr>
              <a:t>in </a:t>
            </a:r>
            <a:r>
              <a:rPr lang="en-CA" sz="2800" dirty="0" err="1">
                <a:ea typeface="Times New Roman"/>
                <a:cs typeface="Calibri"/>
              </a:rPr>
              <a:t>thyrotoxic</a:t>
            </a:r>
            <a:r>
              <a:rPr lang="en-CA" sz="2800" dirty="0">
                <a:ea typeface="Times New Roman"/>
                <a:cs typeface="Calibri"/>
              </a:rPr>
              <a:t> symptoms occurs within 2</a:t>
            </a:r>
            <a:r>
              <a:rPr lang="en-CA" sz="2800" dirty="0">
                <a:ea typeface="Times New Roman"/>
                <a:cs typeface="MS Mincho"/>
              </a:rPr>
              <a:t>-</a:t>
            </a:r>
            <a:r>
              <a:rPr lang="en-CA" sz="2800" dirty="0">
                <a:ea typeface="Times New Roman"/>
                <a:cs typeface="Calibri"/>
              </a:rPr>
              <a:t>7 days, but if therapy with iodides is continued (&gt;2-4 weeks), the beneficial effects disappear and manifestations of hyperthyroidism reappear </a:t>
            </a:r>
            <a:r>
              <a:rPr lang="en-CA" sz="2800" dirty="0">
                <a:ea typeface="Times New Roman"/>
                <a:cs typeface="Calibri Bold"/>
              </a:rPr>
              <a:t>(iodine escape).</a:t>
            </a:r>
            <a:endParaRPr lang="en-US" sz="2800" dirty="0">
              <a:ea typeface="Times New Roman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551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BFD4E8B6-5F97-4FD1-B5B8-4684E5167301}" type="slidenum">
              <a:rPr lang="en-US" altLang="en-US" sz="1400" baseline="0" smtClean="0">
                <a:latin typeface="Arial" pitchFamily="34" charset="0"/>
              </a:rPr>
              <a:pPr eaLnBrk="1" hangingPunct="1">
                <a:defRPr/>
              </a:pPr>
              <a:t>2</a:t>
            </a:fld>
            <a:endParaRPr lang="en-US" altLang="en-US" sz="1400" baseline="0" smtClean="0">
              <a:latin typeface="Arial" pitchFamily="34" charset="0"/>
            </a:endParaRPr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b="1" dirty="0" smtClean="0">
                <a:solidFill>
                  <a:srgbClr val="AA0101"/>
                </a:solidFill>
                <a:ea typeface="+mj-ea"/>
                <a:cs typeface="+mj-cs"/>
              </a:rPr>
              <a:t>Thyroid hormone synthesis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22438"/>
            <a:ext cx="9144000" cy="4525962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altLang="en-US" sz="2800" b="1" dirty="0" smtClean="0"/>
              <a:t>Uptake of iodide by thyroid gland</a:t>
            </a:r>
          </a:p>
          <a:p>
            <a:pPr>
              <a:defRPr/>
            </a:pPr>
            <a:r>
              <a:rPr lang="en-US" altLang="en-US" sz="2800" b="1" dirty="0" smtClean="0"/>
              <a:t>Oxidation of iodide</a:t>
            </a:r>
            <a:r>
              <a:rPr lang="en-US" sz="2800" dirty="0">
                <a:solidFill>
                  <a:srgbClr val="000000"/>
                </a:solidFill>
                <a:ea typeface="Times New Roman"/>
                <a:cs typeface="Arial"/>
              </a:rPr>
              <a:t> to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 produce </a:t>
            </a:r>
            <a:r>
              <a:rPr lang="en-CA" sz="2800" dirty="0">
                <a:ea typeface="Times New Roman"/>
                <a:cs typeface="Calibri"/>
              </a:rPr>
              <a:t>molecular </a:t>
            </a:r>
            <a:r>
              <a:rPr lang="en-CA" sz="2800" spc="5" dirty="0">
                <a:ea typeface="Times New Roman"/>
                <a:cs typeface="Calibri"/>
              </a:rPr>
              <a:t>iodine</a:t>
            </a:r>
            <a:endParaRPr lang="en-US" altLang="en-US" sz="2800" b="1" dirty="0" smtClean="0"/>
          </a:p>
          <a:p>
            <a:pPr eaLnBrk="1" hangingPunct="1">
              <a:defRPr/>
            </a:pPr>
            <a:r>
              <a:rPr lang="en-US" altLang="en-US" sz="2800" b="1" dirty="0" err="1" smtClean="0"/>
              <a:t>Organification</a:t>
            </a:r>
            <a:endParaRPr lang="en-US" altLang="en-US" sz="2800" b="1" dirty="0" smtClean="0"/>
          </a:p>
          <a:p>
            <a:pPr marL="990600" lvl="1" indent="-533400" eaLnBrk="1" hangingPunct="1">
              <a:buFont typeface="Tahoma" pitchFamily="34" charset="0"/>
              <a:buChar char="–"/>
              <a:defRPr/>
            </a:pPr>
            <a:r>
              <a:rPr lang="en-US" altLang="en-US" dirty="0" smtClean="0"/>
              <a:t>Iodination of tyrosine residues on thyroglobulin</a:t>
            </a:r>
          </a:p>
          <a:p>
            <a:pPr marL="990600" lvl="1" indent="-533400" eaLnBrk="1" hangingPunct="1">
              <a:buFont typeface="Tahoma" pitchFamily="34" charset="0"/>
              <a:buChar char="–"/>
              <a:defRPr/>
            </a:pPr>
            <a:r>
              <a:rPr lang="en-US" dirty="0" err="1" smtClean="0"/>
              <a:t>Monoiodotyrosine</a:t>
            </a:r>
            <a:r>
              <a:rPr lang="en-US" dirty="0"/>
              <a:t> </a:t>
            </a:r>
            <a:r>
              <a:rPr lang="en-US" dirty="0" smtClean="0"/>
              <a:t>(MIT) and</a:t>
            </a:r>
            <a:r>
              <a:rPr lang="en-US" dirty="0"/>
              <a:t> </a:t>
            </a:r>
            <a:r>
              <a:rPr lang="en-US" dirty="0" err="1"/>
              <a:t>diiodotyrosine</a:t>
            </a:r>
            <a:r>
              <a:rPr lang="en-US" dirty="0"/>
              <a:t> (DIT).</a:t>
            </a:r>
            <a:endParaRPr lang="en-US" altLang="en-US" dirty="0" smtClean="0">
              <a:latin typeface="Arial" pitchFamily="34" charset="0"/>
            </a:endParaRPr>
          </a:p>
          <a:p>
            <a:pPr eaLnBrk="1" hangingPunct="1">
              <a:defRPr/>
            </a:pPr>
            <a:r>
              <a:rPr lang="en-US" altLang="en-US" sz="2800" b="1" dirty="0" smtClean="0"/>
              <a:t>Coupling </a:t>
            </a:r>
            <a:r>
              <a:rPr lang="en-US" altLang="en-US" sz="2800" dirty="0" smtClean="0"/>
              <a:t>– formation of T4 and T3</a:t>
            </a:r>
          </a:p>
          <a:p>
            <a:pPr eaLnBrk="1" hangingPunct="1">
              <a:defRPr/>
            </a:pPr>
            <a:r>
              <a:rPr lang="en-US" altLang="en-US" sz="2800" b="1" dirty="0" smtClean="0"/>
              <a:t>Proteolysis</a:t>
            </a:r>
            <a:r>
              <a:rPr lang="en-US" altLang="en-US" sz="2800" dirty="0" smtClean="0"/>
              <a:t> of </a:t>
            </a:r>
            <a:r>
              <a:rPr lang="en-US" altLang="en-US" sz="2800" dirty="0" err="1" smtClean="0"/>
              <a:t>thyroglubulin</a:t>
            </a:r>
            <a:r>
              <a:rPr lang="en-US" altLang="en-US" sz="2800" dirty="0" smtClean="0"/>
              <a:t> and </a:t>
            </a:r>
            <a:r>
              <a:rPr lang="en-US" altLang="en-US" sz="2800" b="1" dirty="0" smtClean="0"/>
              <a:t>secretion</a:t>
            </a:r>
            <a:r>
              <a:rPr lang="en-US" altLang="en-US" sz="2800" dirty="0" smtClean="0"/>
              <a:t> of thyroid hormones</a:t>
            </a:r>
          </a:p>
          <a:p>
            <a:pPr eaLnBrk="1" hangingPunct="1">
              <a:defRPr/>
            </a:pPr>
            <a:r>
              <a:rPr lang="en-US" altLang="en-US" sz="2800" dirty="0" smtClean="0"/>
              <a:t>Conversion of </a:t>
            </a:r>
            <a:r>
              <a:rPr lang="en-US" altLang="en-US" sz="2800" b="1" dirty="0" smtClean="0"/>
              <a:t>T4 to T3</a:t>
            </a:r>
            <a:r>
              <a:rPr lang="en-US" altLang="en-US" sz="2800" dirty="0" smtClean="0"/>
              <a:t> in peripheral tissues</a:t>
            </a:r>
          </a:p>
        </p:txBody>
      </p:sp>
    </p:spTree>
    <p:extLst>
      <p:ext uri="{BB962C8B-B14F-4D97-AF65-F5344CB8AC3E}">
        <p14:creationId xmlns:p14="http://schemas.microsoft.com/office/powerpoint/2010/main" val="310968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685800"/>
            <a:ext cx="8686800" cy="5943600"/>
          </a:xfrm>
        </p:spPr>
        <p:txBody>
          <a:bodyPr>
            <a:noAutofit/>
          </a:bodyPr>
          <a:lstStyle/>
          <a:p>
            <a:pPr marL="0" indent="0" algn="just">
              <a:spcBef>
                <a:spcPts val="400"/>
              </a:spcBef>
              <a:buNone/>
            </a:pPr>
            <a:r>
              <a:rPr lang="en-CA" sz="2800" b="1" u="sng" dirty="0">
                <a:ea typeface="Times New Roman"/>
                <a:cs typeface="Calibri Bold"/>
              </a:rPr>
              <a:t>Therapeutic uses:</a:t>
            </a:r>
            <a:endParaRPr lang="en-US" sz="2800" b="1" dirty="0">
              <a:ea typeface="Times New Roman"/>
              <a:cs typeface="Arial"/>
            </a:endParaRPr>
          </a:p>
          <a:p>
            <a:pPr marR="837565" algn="just">
              <a:spcBef>
                <a:spcPts val="655"/>
              </a:spcBef>
              <a:tabLst>
                <a:tab pos="1207135" algn="l"/>
              </a:tabLst>
            </a:pPr>
            <a:r>
              <a:rPr lang="en-CA" sz="2800" dirty="0" smtClean="0">
                <a:ea typeface="Times New Roman"/>
                <a:cs typeface="Calibri"/>
              </a:rPr>
              <a:t>Preparation </a:t>
            </a:r>
            <a:r>
              <a:rPr lang="en-CA" sz="2800" dirty="0">
                <a:ea typeface="Times New Roman"/>
                <a:cs typeface="Calibri"/>
              </a:rPr>
              <a:t>of the patient </a:t>
            </a:r>
            <a:r>
              <a:rPr lang="en-CA" sz="2800" dirty="0">
                <a:ea typeface="Times New Roman"/>
                <a:cs typeface="Calibri Bold"/>
              </a:rPr>
              <a:t>before operation</a:t>
            </a:r>
            <a:r>
              <a:rPr lang="en-CA" sz="2800" dirty="0">
                <a:ea typeface="Times New Roman"/>
                <a:cs typeface="Calibri"/>
              </a:rPr>
              <a:t> </a:t>
            </a:r>
            <a:r>
              <a:rPr lang="en-CA" sz="2800" dirty="0" smtClean="0">
                <a:ea typeface="Times New Roman"/>
                <a:cs typeface="Calibri"/>
              </a:rPr>
              <a:t>to decrease </a:t>
            </a:r>
            <a:r>
              <a:rPr lang="en-CA" sz="2800" dirty="0">
                <a:ea typeface="Times New Roman"/>
                <a:cs typeface="Calibri"/>
              </a:rPr>
              <a:t>size and vascularity of the </a:t>
            </a:r>
            <a:r>
              <a:rPr lang="en-CA" sz="2800" dirty="0" smtClean="0">
                <a:ea typeface="Times New Roman"/>
                <a:cs typeface="Calibri"/>
              </a:rPr>
              <a:t>gland.</a:t>
            </a:r>
            <a:endParaRPr lang="en-US" sz="2800" dirty="0" smtClean="0">
              <a:ea typeface="Times New Roman"/>
              <a:cs typeface="Arial"/>
            </a:endParaRPr>
          </a:p>
          <a:p>
            <a:pPr marR="837565" algn="just">
              <a:spcBef>
                <a:spcPts val="655"/>
              </a:spcBef>
              <a:tabLst>
                <a:tab pos="1207135" algn="l"/>
              </a:tabLst>
            </a:pPr>
            <a:r>
              <a:rPr lang="en-CA" sz="2800" dirty="0" smtClean="0">
                <a:ea typeface="Times New Roman"/>
                <a:cs typeface="Calibri"/>
              </a:rPr>
              <a:t>Treatment </a:t>
            </a:r>
            <a:r>
              <a:rPr lang="en-CA" sz="2800" dirty="0">
                <a:ea typeface="Times New Roman"/>
                <a:cs typeface="Calibri"/>
              </a:rPr>
              <a:t>of </a:t>
            </a:r>
            <a:r>
              <a:rPr lang="en-CA" sz="2800" dirty="0">
                <a:ea typeface="Times New Roman"/>
                <a:cs typeface="Calibri Bold"/>
              </a:rPr>
              <a:t>thyroid storm</a:t>
            </a:r>
            <a:r>
              <a:rPr lang="en-CA" sz="2800" dirty="0">
                <a:ea typeface="Times New Roman"/>
                <a:cs typeface="Calibri"/>
              </a:rPr>
              <a:t> .</a:t>
            </a:r>
            <a:endParaRPr lang="en-US" sz="2800" dirty="0">
              <a:ea typeface="Times New Roman"/>
              <a:cs typeface="Arial"/>
            </a:endParaRPr>
          </a:p>
          <a:p>
            <a:pPr marL="0" indent="0" algn="just">
              <a:spcBef>
                <a:spcPts val="610"/>
              </a:spcBef>
              <a:buNone/>
            </a:pPr>
            <a:r>
              <a:rPr lang="en-CA" sz="2800" b="1" u="sng" dirty="0">
                <a:ea typeface="Times New Roman"/>
                <a:cs typeface="Calibri Bold"/>
              </a:rPr>
              <a:t>Adverse effects:</a:t>
            </a:r>
            <a:endParaRPr lang="en-US" sz="2800" b="1" dirty="0">
              <a:ea typeface="Times New Roman"/>
              <a:cs typeface="Arial"/>
            </a:endParaRPr>
          </a:p>
          <a:p>
            <a:pPr algn="just">
              <a:spcBef>
                <a:spcPts val="905"/>
              </a:spcBef>
            </a:pPr>
            <a:r>
              <a:rPr lang="en-CA" sz="2800" dirty="0" smtClean="0">
                <a:ea typeface="Times New Roman"/>
                <a:cs typeface="Calibri Bold"/>
              </a:rPr>
              <a:t>Metallic </a:t>
            </a:r>
            <a:r>
              <a:rPr lang="en-CA" sz="2800" dirty="0">
                <a:ea typeface="Times New Roman"/>
                <a:cs typeface="Calibri Bold"/>
              </a:rPr>
              <a:t>taste</a:t>
            </a:r>
            <a:r>
              <a:rPr lang="en-CA" sz="2800" dirty="0">
                <a:ea typeface="Times New Roman"/>
                <a:cs typeface="Calibri"/>
              </a:rPr>
              <a:t>.</a:t>
            </a:r>
            <a:endParaRPr lang="en-US" sz="2800" dirty="0">
              <a:ea typeface="Times New Roman"/>
              <a:cs typeface="Arial"/>
            </a:endParaRPr>
          </a:p>
          <a:p>
            <a:pPr algn="just">
              <a:spcBef>
                <a:spcPts val="405"/>
              </a:spcBef>
            </a:pPr>
            <a:r>
              <a:rPr lang="en-CA" sz="2800" spc="5" dirty="0" smtClean="0">
                <a:ea typeface="Times New Roman"/>
                <a:cs typeface="Calibri"/>
              </a:rPr>
              <a:t>Swollen </a:t>
            </a:r>
            <a:r>
              <a:rPr lang="en-CA" sz="2800" spc="5" dirty="0">
                <a:ea typeface="Times New Roman"/>
                <a:cs typeface="Calibri"/>
              </a:rPr>
              <a:t>salivary glands, mucous membrane </a:t>
            </a:r>
            <a:r>
              <a:rPr lang="en-CA" sz="2800" spc="5" dirty="0">
                <a:ea typeface="Times New Roman"/>
                <a:cs typeface="Calibri Bold"/>
              </a:rPr>
              <a:t>ulceration</a:t>
            </a:r>
            <a:r>
              <a:rPr lang="en-CA" sz="2800" spc="5" dirty="0">
                <a:ea typeface="Times New Roman"/>
                <a:cs typeface="Calibri"/>
              </a:rPr>
              <a:t> and gastric irritation.</a:t>
            </a:r>
            <a:endParaRPr lang="en-US" sz="2800" dirty="0">
              <a:ea typeface="Times New Roman"/>
              <a:cs typeface="Arial"/>
            </a:endParaRPr>
          </a:p>
          <a:p>
            <a:pPr algn="just">
              <a:spcBef>
                <a:spcPts val="305"/>
              </a:spcBef>
            </a:pPr>
            <a:r>
              <a:rPr lang="en-CA" sz="2800" spc="5" dirty="0" smtClean="0">
                <a:ea typeface="Times New Roman"/>
                <a:cs typeface="Calibri"/>
              </a:rPr>
              <a:t>Increased </a:t>
            </a:r>
            <a:r>
              <a:rPr lang="en-CA" sz="2800" spc="5" dirty="0">
                <a:ea typeface="Times New Roman"/>
                <a:cs typeface="Calibri"/>
              </a:rPr>
              <a:t>lacrimal and nasal </a:t>
            </a:r>
            <a:r>
              <a:rPr lang="en-CA" sz="2800" spc="5" dirty="0">
                <a:ea typeface="Times New Roman"/>
                <a:cs typeface="Calibri Bold"/>
              </a:rPr>
              <a:t>secretions</a:t>
            </a:r>
            <a:r>
              <a:rPr lang="en-CA" sz="2800" spc="5" dirty="0">
                <a:ea typeface="Times New Roman"/>
                <a:cs typeface="Calibri"/>
              </a:rPr>
              <a:t> (rhinorrhea).</a:t>
            </a:r>
            <a:endParaRPr lang="en-US" sz="2800" dirty="0">
              <a:ea typeface="Times New Roman"/>
              <a:cs typeface="Arial"/>
            </a:endParaRPr>
          </a:p>
          <a:p>
            <a:pPr algn="just">
              <a:spcBef>
                <a:spcPts val="1480"/>
              </a:spcBef>
            </a:pPr>
            <a:r>
              <a:rPr lang="en-CA" sz="2800" spc="10" dirty="0" smtClean="0">
                <a:ea typeface="Times New Roman"/>
                <a:cs typeface="Calibri"/>
              </a:rPr>
              <a:t>Allergic </a:t>
            </a:r>
            <a:r>
              <a:rPr lang="en-CA" sz="2800" spc="10" dirty="0">
                <a:ea typeface="Times New Roman"/>
                <a:cs typeface="Calibri"/>
              </a:rPr>
              <a:t>reactions: skin rash, drug fever, etc.</a:t>
            </a:r>
            <a:endParaRPr lang="en-US" sz="2800" dirty="0">
              <a:ea typeface="Times New Roman"/>
              <a:cs typeface="Arial"/>
            </a:endParaRPr>
          </a:p>
          <a:p>
            <a:pPr algn="just">
              <a:spcBef>
                <a:spcPts val="305"/>
              </a:spcBef>
            </a:pPr>
            <a:r>
              <a:rPr lang="en-CA" sz="2800" spc="10" dirty="0" smtClean="0">
                <a:ea typeface="Times New Roman"/>
                <a:cs typeface="Calibri Bold"/>
              </a:rPr>
              <a:t>Iodine </a:t>
            </a:r>
            <a:r>
              <a:rPr lang="en-CA" sz="2800" spc="10" dirty="0">
                <a:ea typeface="Times New Roman"/>
                <a:cs typeface="Calibri Bold"/>
              </a:rPr>
              <a:t>escape</a:t>
            </a:r>
            <a:r>
              <a:rPr lang="en-CA" sz="2800" spc="10" dirty="0">
                <a:ea typeface="Times New Roman"/>
                <a:cs typeface="Calibri"/>
              </a:rPr>
              <a:t> if used &gt; 2-4 weeks.</a:t>
            </a:r>
            <a:endParaRPr lang="en-US" sz="2800" dirty="0">
              <a:ea typeface="Times New Roman"/>
              <a:cs typeface="Arial"/>
            </a:endParaRPr>
          </a:p>
          <a:p>
            <a:pPr marL="629285" marR="835660" indent="0" algn="just">
              <a:spcBef>
                <a:spcPts val="15"/>
              </a:spcBef>
              <a:buNone/>
              <a:tabLst>
                <a:tab pos="1207135" algn="l"/>
                <a:tab pos="1207135" algn="l"/>
              </a:tabLst>
            </a:pPr>
            <a:endParaRPr lang="en-US" sz="2800" dirty="0">
              <a:ea typeface="Times New Roman"/>
              <a:cs typeface="Arial"/>
            </a:endParaRPr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5691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CA" sz="2800" u="sng" dirty="0">
                <a:latin typeface="Calibri Bold"/>
                <a:ea typeface="Times New Roman"/>
                <a:cs typeface="Calibri Bold"/>
              </a:rPr>
              <a:t>Preparation of patient before operation:</a:t>
            </a:r>
            <a:endParaRPr lang="en-US" sz="2800" dirty="0">
              <a:ea typeface="Times New Roman"/>
              <a:cs typeface="Arial"/>
            </a:endParaRPr>
          </a:p>
          <a:p>
            <a:pPr marR="836930" algn="just">
              <a:spcBef>
                <a:spcPts val="755"/>
              </a:spcBef>
              <a:tabLst>
                <a:tab pos="1207135" algn="l"/>
              </a:tabLst>
            </a:pPr>
            <a:r>
              <a:rPr lang="en-CA" sz="2800" dirty="0" err="1" smtClean="0">
                <a:latin typeface="Calibri Bold"/>
                <a:ea typeface="Times New Roman"/>
                <a:cs typeface="Calibri Bold"/>
              </a:rPr>
              <a:t>Carbimazole</a:t>
            </a:r>
            <a:r>
              <a:rPr lang="en-CA" sz="2800" dirty="0">
                <a:latin typeface="Calibri Bold"/>
                <a:ea typeface="Times New Roman"/>
                <a:cs typeface="Calibri Bold"/>
              </a:rPr>
              <a:t>:</a:t>
            </a:r>
            <a:r>
              <a:rPr lang="en-CA" sz="2800" dirty="0">
                <a:ea typeface="Times New Roman"/>
                <a:cs typeface="Calibri"/>
              </a:rPr>
              <a:t> 10 mg </a:t>
            </a:r>
            <a:r>
              <a:rPr lang="en-CA" sz="2800" dirty="0" err="1">
                <a:ea typeface="Times New Roman"/>
                <a:cs typeface="Calibri"/>
              </a:rPr>
              <a:t>t.d.s</a:t>
            </a:r>
            <a:r>
              <a:rPr lang="en-CA" sz="2800" dirty="0">
                <a:ea typeface="Times New Roman"/>
                <a:cs typeface="Calibri"/>
              </a:rPr>
              <a:t>. 7-10 weeks before operation to reach </a:t>
            </a:r>
            <a:r>
              <a:rPr lang="en-CA" sz="2800" dirty="0" err="1">
                <a:ea typeface="Times New Roman"/>
                <a:cs typeface="Calibri"/>
              </a:rPr>
              <a:t>euthyroid</a:t>
            </a:r>
            <a:r>
              <a:rPr lang="en-CA" sz="2800" dirty="0">
                <a:ea typeface="Times New Roman"/>
                <a:cs typeface="Calibri"/>
              </a:rPr>
              <a:t> state.</a:t>
            </a:r>
            <a:endParaRPr lang="en-US" sz="2800" dirty="0">
              <a:ea typeface="Times New Roman"/>
              <a:cs typeface="Arial"/>
            </a:endParaRPr>
          </a:p>
          <a:p>
            <a:pPr marR="839470" algn="just">
              <a:tabLst>
                <a:tab pos="1207135" algn="l"/>
              </a:tabLst>
            </a:pPr>
            <a:r>
              <a:rPr lang="en-CA" sz="2800" spc="15" dirty="0" smtClean="0">
                <a:latin typeface="Calibri Bold"/>
                <a:ea typeface="Times New Roman"/>
                <a:cs typeface="Calibri Bold"/>
              </a:rPr>
              <a:t>Potassium </a:t>
            </a:r>
            <a:r>
              <a:rPr lang="en-CA" sz="2800" spc="15" dirty="0">
                <a:latin typeface="Calibri Bold"/>
                <a:ea typeface="Times New Roman"/>
                <a:cs typeface="Calibri Bold"/>
              </a:rPr>
              <a:t>iodide:</a:t>
            </a:r>
            <a:r>
              <a:rPr lang="en-CA" sz="2800" spc="15" dirty="0">
                <a:ea typeface="Times New Roman"/>
                <a:cs typeface="Calibri"/>
              </a:rPr>
              <a:t> 1-2 weeks before operation to ↓ size and vascularity of the </a:t>
            </a:r>
            <a:r>
              <a:rPr lang="en-CA" sz="2800" dirty="0">
                <a:ea typeface="Times New Roman"/>
                <a:cs typeface="Calibri"/>
              </a:rPr>
              <a:t>gland (see below).</a:t>
            </a:r>
            <a:endParaRPr lang="en-US" sz="2800" dirty="0">
              <a:ea typeface="Times New Roman"/>
              <a:cs typeface="Arial"/>
            </a:endParaRPr>
          </a:p>
          <a:p>
            <a:pPr algn="just">
              <a:spcBef>
                <a:spcPts val="355"/>
              </a:spcBef>
            </a:pPr>
            <a:r>
              <a:rPr lang="en-CA" sz="2800" dirty="0" smtClean="0">
                <a:latin typeface="Calibri Bold"/>
                <a:ea typeface="Times New Roman"/>
                <a:cs typeface="Calibri Bold"/>
              </a:rPr>
              <a:t>Propranolol</a:t>
            </a:r>
            <a:r>
              <a:rPr lang="en-CA" sz="2800" dirty="0">
                <a:latin typeface="Calibri Bold"/>
                <a:ea typeface="Times New Roman"/>
                <a:cs typeface="Calibri Bold"/>
              </a:rPr>
              <a:t>:</a:t>
            </a:r>
            <a:r>
              <a:rPr lang="en-CA" sz="2800" dirty="0">
                <a:ea typeface="Times New Roman"/>
                <a:cs typeface="Calibri"/>
              </a:rPr>
              <a:t> to control HR and cardiac arrhythmia.</a:t>
            </a:r>
            <a:endParaRPr lang="en-US" sz="2800" dirty="0">
              <a:ea typeface="Times New Roman"/>
              <a:cs typeface="Arial"/>
            </a:endParaRPr>
          </a:p>
          <a:p>
            <a:pPr algn="just">
              <a:spcBef>
                <a:spcPts val="305"/>
              </a:spcBef>
            </a:pPr>
            <a:r>
              <a:rPr lang="en-CA" sz="2800" dirty="0" smtClean="0">
                <a:latin typeface="Calibri Bold"/>
                <a:ea typeface="Times New Roman"/>
                <a:cs typeface="Calibri Bold"/>
              </a:rPr>
              <a:t>Sedatives</a:t>
            </a:r>
            <a:r>
              <a:rPr lang="en-CA" sz="2800" dirty="0" smtClean="0">
                <a:ea typeface="Times New Roman"/>
                <a:cs typeface="Calibri"/>
              </a:rPr>
              <a:t> </a:t>
            </a:r>
            <a:r>
              <a:rPr lang="en-CA" sz="2800" dirty="0">
                <a:ea typeface="Times New Roman"/>
                <a:cs typeface="Calibri"/>
              </a:rPr>
              <a:t>(</a:t>
            </a:r>
            <a:r>
              <a:rPr lang="en-CA" sz="2800" dirty="0" err="1">
                <a:ea typeface="Times New Roman"/>
                <a:cs typeface="Calibri"/>
              </a:rPr>
              <a:t>phenobarbitone</a:t>
            </a:r>
            <a:r>
              <a:rPr lang="en-CA" sz="2800" dirty="0">
                <a:ea typeface="Times New Roman"/>
                <a:cs typeface="Calibri"/>
              </a:rPr>
              <a:t> or diazepam): to ↓ anxiety͘</a:t>
            </a:r>
            <a:endParaRPr lang="en-US" sz="2800" dirty="0">
              <a:ea typeface="Times New Roman"/>
              <a:cs typeface="Arial"/>
            </a:endParaRPr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231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b="1" spc="-10" dirty="0" err="1">
                <a:solidFill>
                  <a:srgbClr val="C00000"/>
                </a:solidFill>
                <a:latin typeface="+mn-lt"/>
                <a:ea typeface="Times New Roman"/>
                <a:cs typeface="Arial Black"/>
              </a:rPr>
              <a:t>Thyrotoxic</a:t>
            </a:r>
            <a:r>
              <a:rPr lang="en-CA" b="1" spc="-10" dirty="0">
                <a:solidFill>
                  <a:srgbClr val="C00000"/>
                </a:solidFill>
                <a:latin typeface="+mn-lt"/>
                <a:ea typeface="Times New Roman"/>
                <a:cs typeface="Arial Black"/>
              </a:rPr>
              <a:t> crisis </a:t>
            </a:r>
            <a:r>
              <a:rPr lang="en-CA" b="1" spc="-10" dirty="0" smtClean="0">
                <a:solidFill>
                  <a:srgbClr val="C00000"/>
                </a:solidFill>
                <a:latin typeface="+mn-lt"/>
                <a:ea typeface="Times New Roman"/>
                <a:cs typeface="Arial Black"/>
              </a:rPr>
              <a:t/>
            </a:r>
            <a:br>
              <a:rPr lang="en-CA" b="1" spc="-10" dirty="0" smtClean="0">
                <a:solidFill>
                  <a:srgbClr val="C00000"/>
                </a:solidFill>
                <a:latin typeface="+mn-lt"/>
                <a:ea typeface="Times New Roman"/>
                <a:cs typeface="Arial Black"/>
              </a:rPr>
            </a:br>
            <a:r>
              <a:rPr lang="en-CA" b="1" spc="-10" dirty="0" smtClean="0">
                <a:solidFill>
                  <a:srgbClr val="C00000"/>
                </a:solidFill>
                <a:latin typeface="+mn-lt"/>
                <a:ea typeface="Times New Roman"/>
                <a:cs typeface="Arial Black"/>
              </a:rPr>
              <a:t>(</a:t>
            </a:r>
            <a:r>
              <a:rPr lang="en-CA" b="1" spc="-10" dirty="0">
                <a:solidFill>
                  <a:srgbClr val="C00000"/>
                </a:solidFill>
                <a:latin typeface="+mn-lt"/>
                <a:ea typeface="Times New Roman"/>
                <a:cs typeface="Arial Black"/>
              </a:rPr>
              <a:t>thyroid storm</a:t>
            </a:r>
            <a:r>
              <a:rPr lang="en-CA" b="1" spc="-10" dirty="0" smtClean="0">
                <a:solidFill>
                  <a:srgbClr val="C00000"/>
                </a:solidFill>
                <a:latin typeface="+mn-lt"/>
                <a:ea typeface="Times New Roman"/>
                <a:cs typeface="Arial Black"/>
              </a:rPr>
              <a:t>)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800600"/>
          </a:xfrm>
        </p:spPr>
        <p:txBody>
          <a:bodyPr>
            <a:noAutofit/>
          </a:bodyPr>
          <a:lstStyle/>
          <a:p>
            <a:pPr algn="just"/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It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is a sudden severe exacerbation of the manifestations of thyrotoxicosis due to sudden release of T3&amp;T4 (medical emergency). </a:t>
            </a:r>
            <a:endParaRPr lang="en-CA" sz="2800" dirty="0" smtClean="0">
              <a:solidFill>
                <a:srgbClr val="000000"/>
              </a:solidFill>
              <a:ea typeface="Times New Roman"/>
              <a:cs typeface="Calibri"/>
            </a:endParaRPr>
          </a:p>
          <a:p>
            <a:pPr algn="just"/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It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is a common postoperative complication if the patient was not well-prepared.</a:t>
            </a:r>
            <a:endParaRPr lang="en-US" sz="2800" dirty="0">
              <a:solidFill>
                <a:srgbClr val="000000"/>
              </a:solidFill>
              <a:ea typeface="Times New Roman"/>
              <a:cs typeface="Arial"/>
            </a:endParaRPr>
          </a:p>
          <a:p>
            <a:pPr marL="0" indent="0" algn="just">
              <a:buNone/>
            </a:pPr>
            <a:r>
              <a:rPr lang="en-CA" sz="2800" u="sng" dirty="0" smtClean="0">
                <a:latin typeface="Calibri Bold"/>
                <a:ea typeface="Times New Roman"/>
                <a:cs typeface="Calibri Bold"/>
              </a:rPr>
              <a:t>Manifestations</a:t>
            </a:r>
            <a:r>
              <a:rPr lang="en-CA" sz="2800" u="sng" dirty="0">
                <a:latin typeface="Calibri Bold"/>
                <a:ea typeface="Times New Roman"/>
                <a:cs typeface="Calibri Bold"/>
              </a:rPr>
              <a:t>: </a:t>
            </a:r>
            <a:r>
              <a:rPr lang="en-CA" sz="2800" dirty="0">
                <a:solidFill>
                  <a:srgbClr val="000000"/>
                </a:solidFill>
                <a:latin typeface="Times New Roman"/>
                <a:ea typeface="Times New Roman"/>
                <a:cs typeface="Arial"/>
              </a:rPr>
              <a:t>	</a:t>
            </a:r>
          </a:p>
          <a:p>
            <a:pPr algn="just">
              <a:spcBef>
                <a:spcPts val="550"/>
              </a:spcBef>
              <a:tabLst>
                <a:tab pos="2437130" algn="l"/>
              </a:tabLst>
            </a:pPr>
            <a:r>
              <a:rPr lang="en-CA" sz="2800" spc="10" dirty="0">
                <a:solidFill>
                  <a:srgbClr val="000000"/>
                </a:solidFill>
                <a:ea typeface="Times New Roman"/>
                <a:cs typeface="Calibri"/>
              </a:rPr>
              <a:t>High fever with vomiting and sweating</a:t>
            </a:r>
          </a:p>
          <a:p>
            <a:pPr algn="just">
              <a:spcBef>
                <a:spcPts val="550"/>
              </a:spcBef>
              <a:tabLst>
                <a:tab pos="2437130" algn="l"/>
              </a:tabLst>
            </a:pPr>
            <a:r>
              <a:rPr lang="en-CA" sz="2800" spc="5" dirty="0" smtClean="0">
                <a:solidFill>
                  <a:srgbClr val="000000"/>
                </a:solidFill>
                <a:ea typeface="Times New Roman"/>
                <a:cs typeface="Calibri"/>
              </a:rPr>
              <a:t>Tachycardia </a:t>
            </a:r>
            <a:r>
              <a:rPr lang="en-CA" sz="2800" spc="5" dirty="0">
                <a:solidFill>
                  <a:srgbClr val="000000"/>
                </a:solidFill>
                <a:ea typeface="Times New Roman"/>
                <a:cs typeface="Calibri"/>
              </a:rPr>
              <a:t>and arrhythmia, occasionally heart </a:t>
            </a:r>
            <a:r>
              <a:rPr lang="en-CA" sz="2800" spc="5" dirty="0" smtClean="0">
                <a:solidFill>
                  <a:srgbClr val="000000"/>
                </a:solidFill>
                <a:ea typeface="Times New Roman"/>
                <a:cs typeface="Calibri"/>
              </a:rPr>
              <a:t>failure and </a:t>
            </a: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shock.</a:t>
            </a:r>
            <a:endParaRPr lang="en-US" sz="2800" dirty="0">
              <a:solidFill>
                <a:srgbClr val="000000"/>
              </a:solidFill>
              <a:ea typeface="Times New Roman"/>
              <a:cs typeface="Arial"/>
            </a:endParaRPr>
          </a:p>
          <a:p>
            <a:pPr algn="just">
              <a:spcBef>
                <a:spcPts val="550"/>
              </a:spcBef>
              <a:tabLst>
                <a:tab pos="2437130" algn="l"/>
              </a:tabLst>
            </a:pPr>
            <a:r>
              <a:rPr lang="en-CA" sz="2800" spc="5" dirty="0" smtClean="0">
                <a:solidFill>
                  <a:srgbClr val="000000"/>
                </a:solidFill>
                <a:ea typeface="Times New Roman"/>
              </a:rPr>
              <a:t>Convulsions</a:t>
            </a:r>
            <a:r>
              <a:rPr lang="en-CA" sz="2800" spc="5" dirty="0">
                <a:solidFill>
                  <a:srgbClr val="000000"/>
                </a:solidFill>
                <a:ea typeface="Times New Roman"/>
              </a:rPr>
              <a:t>, coma, and even death from heart failure.</a:t>
            </a:r>
            <a:endParaRPr lang="ar-EG" sz="2800" dirty="0">
              <a:solidFill>
                <a:srgbClr val="000000"/>
              </a:solidFill>
            </a:endParaRPr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6166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CA" sz="2800" b="1" u="sng" spc="-5" dirty="0" smtClean="0">
                <a:ea typeface="Times New Roman"/>
                <a:cs typeface="Calibri Bold"/>
              </a:rPr>
              <a:t>Management</a:t>
            </a:r>
            <a:r>
              <a:rPr lang="en-CA" sz="2800" b="1" u="sng" spc="-5" dirty="0">
                <a:ea typeface="Times New Roman"/>
                <a:cs typeface="Calibri Bold"/>
              </a:rPr>
              <a:t>:</a:t>
            </a:r>
            <a:endParaRPr lang="en-US" sz="2800" b="1" dirty="0">
              <a:ea typeface="Times New Roman"/>
              <a:cs typeface="Arial"/>
            </a:endParaRPr>
          </a:p>
          <a:p>
            <a:pPr algn="just">
              <a:spcBef>
                <a:spcPts val="905"/>
              </a:spcBef>
            </a:pP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Intravenous </a:t>
            </a:r>
            <a:r>
              <a:rPr lang="en-CA" sz="2800" b="1" dirty="0">
                <a:solidFill>
                  <a:srgbClr val="000000"/>
                </a:solidFill>
                <a:ea typeface="Times New Roman"/>
                <a:cs typeface="Calibri"/>
              </a:rPr>
              <a:t>fluids and antipyretics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to control dehydration and </a:t>
            </a: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fever.</a:t>
            </a:r>
            <a:r>
              <a:rPr lang="en-US" sz="2800" dirty="0">
                <a:solidFill>
                  <a:srgbClr val="000000"/>
                </a:solidFill>
                <a:ea typeface="Times New Roman"/>
                <a:cs typeface="Calibri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Aspirin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must be avoided </a:t>
            </a:r>
            <a:r>
              <a:rPr lang="en-US" sz="2800" dirty="0" smtClean="0"/>
              <a:t>because it displaces thyroid hormones </a:t>
            </a:r>
            <a:r>
              <a:rPr lang="en-US" sz="2800" dirty="0"/>
              <a:t>binding from thyroid binding globulin (TBG)</a:t>
            </a:r>
            <a:endParaRPr lang="en-CA" sz="2800" dirty="0" smtClean="0">
              <a:solidFill>
                <a:srgbClr val="000000"/>
              </a:solidFill>
              <a:ea typeface="Times New Roman"/>
              <a:cs typeface="Calibri"/>
            </a:endParaRPr>
          </a:p>
          <a:p>
            <a:pPr algn="just">
              <a:spcBef>
                <a:spcPts val="905"/>
              </a:spcBef>
            </a:pPr>
            <a:r>
              <a:rPr lang="en-CA" sz="2800" b="1" dirty="0" smtClean="0">
                <a:solidFill>
                  <a:srgbClr val="000000"/>
                </a:solidFill>
                <a:ea typeface="Times New Roman"/>
                <a:cs typeface="Calibri"/>
              </a:rPr>
              <a:t>Propranolol</a:t>
            </a:r>
            <a:r>
              <a:rPr lang="en-CA" sz="2800" b="1" dirty="0">
                <a:solidFill>
                  <a:srgbClr val="000000"/>
                </a:solidFill>
                <a:ea typeface="Times New Roman"/>
                <a:cs typeface="Calibri"/>
              </a:rPr>
              <a:t>: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 1-2 mg slowly </a:t>
            </a: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I.V. or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40 mg oral /6 </a:t>
            </a: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hrs.</a:t>
            </a:r>
            <a:r>
              <a:rPr lang="en-US" sz="2800" dirty="0">
                <a:solidFill>
                  <a:srgbClr val="000000"/>
                </a:solidFill>
                <a:ea typeface="Times New Roman"/>
                <a:cs typeface="Calibri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It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controls excessive adrenergic response (tachycardia, arrhythmia, tremors, etc</a:t>
            </a: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.).</a:t>
            </a:r>
            <a:endParaRPr lang="en-US" sz="2800" dirty="0">
              <a:solidFill>
                <a:srgbClr val="000000"/>
              </a:solidFill>
              <a:ea typeface="Times New Roman"/>
              <a:cs typeface="Calibri"/>
            </a:endParaRPr>
          </a:p>
          <a:p>
            <a:pPr algn="just">
              <a:spcBef>
                <a:spcPts val="905"/>
              </a:spcBef>
            </a:pPr>
            <a:r>
              <a:rPr lang="en-CA" sz="2800" dirty="0" err="1" smtClean="0">
                <a:solidFill>
                  <a:srgbClr val="000000"/>
                </a:solidFill>
                <a:ea typeface="Times New Roman"/>
                <a:cs typeface="Calibri"/>
              </a:rPr>
              <a:t>Esmolol</a:t>
            </a: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is short-acting </a:t>
            </a:r>
            <a:r>
              <a:rPr lang="el-GR" sz="2800" dirty="0">
                <a:solidFill>
                  <a:srgbClr val="000000"/>
                </a:solidFill>
                <a:ea typeface="Times New Roman"/>
                <a:cs typeface="Calibri"/>
              </a:rPr>
              <a:t>β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-blocker can be also </a:t>
            </a: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given.</a:t>
            </a:r>
            <a:endParaRPr lang="en-US" sz="2800" dirty="0">
              <a:solidFill>
                <a:srgbClr val="000000"/>
              </a:solidFill>
              <a:ea typeface="Times New Roman"/>
              <a:cs typeface="Calibri"/>
            </a:endParaRPr>
          </a:p>
          <a:p>
            <a:pPr algn="just">
              <a:spcBef>
                <a:spcPts val="905"/>
              </a:spcBef>
            </a:pP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If </a:t>
            </a:r>
            <a:r>
              <a:rPr lang="el-GR" sz="2800" dirty="0">
                <a:solidFill>
                  <a:srgbClr val="000000"/>
                </a:solidFill>
                <a:ea typeface="Times New Roman"/>
                <a:cs typeface="Calibri"/>
              </a:rPr>
              <a:t>β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-blockers are contraindicated give </a:t>
            </a:r>
            <a:r>
              <a:rPr lang="en-CA" sz="2800" b="1" dirty="0" err="1">
                <a:solidFill>
                  <a:srgbClr val="000000"/>
                </a:solidFill>
                <a:ea typeface="Times New Roman"/>
                <a:cs typeface="Calibri"/>
              </a:rPr>
              <a:t>diltiazem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 orally or by </a:t>
            </a: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I.V. infusion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.</a:t>
            </a:r>
            <a:endParaRPr lang="en-US" sz="2800" dirty="0">
              <a:solidFill>
                <a:srgbClr val="000000"/>
              </a:solidFill>
              <a:ea typeface="Times New Roman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195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600200"/>
            <a:ext cx="8534400" cy="4525963"/>
          </a:xfrm>
        </p:spPr>
        <p:txBody>
          <a:bodyPr>
            <a:noAutofit/>
          </a:bodyPr>
          <a:lstStyle/>
          <a:p>
            <a:pPr algn="just">
              <a:spcBef>
                <a:spcPts val="1335"/>
              </a:spcBef>
              <a:tabLst>
                <a:tab pos="2700655" algn="l"/>
              </a:tabLst>
            </a:pPr>
            <a:r>
              <a:rPr lang="en-CA" sz="2800" spc="15" dirty="0" smtClean="0">
                <a:latin typeface="Calibri Bold"/>
                <a:ea typeface="Times New Roman"/>
                <a:cs typeface="Calibri Bold"/>
              </a:rPr>
              <a:t>Potassium  </a:t>
            </a:r>
            <a:r>
              <a:rPr lang="en-CA" sz="2800" spc="15" dirty="0">
                <a:latin typeface="Calibri Bold"/>
                <a:ea typeface="Times New Roman"/>
                <a:cs typeface="Calibri Bold"/>
              </a:rPr>
              <a:t>iodides: </a:t>
            </a:r>
            <a:r>
              <a:rPr lang="en-CA" sz="2800" dirty="0">
                <a:ea typeface="Times New Roman"/>
                <a:cs typeface="Calibri"/>
              </a:rPr>
              <a:t>10  drops  orally/day  to  block  hormone  release  and</a:t>
            </a:r>
            <a:r>
              <a:rPr lang="en-US" sz="2800" dirty="0">
                <a:ea typeface="Times New Roman"/>
                <a:cs typeface="Arial"/>
              </a:rPr>
              <a:t> </a:t>
            </a:r>
            <a:r>
              <a:rPr lang="en-CA" sz="2800" dirty="0">
                <a:ea typeface="Times New Roman"/>
                <a:cs typeface="Calibri"/>
              </a:rPr>
              <a:t>peripheral conversion of T4 to T3.</a:t>
            </a:r>
            <a:endParaRPr lang="en-US" sz="2800" dirty="0">
              <a:ea typeface="Times New Roman"/>
              <a:cs typeface="Arial"/>
            </a:endParaRPr>
          </a:p>
          <a:p>
            <a:pPr marR="840105" algn="just">
              <a:spcBef>
                <a:spcPts val="1255"/>
              </a:spcBef>
              <a:tabLst>
                <a:tab pos="1223645" algn="l"/>
              </a:tabLst>
            </a:pPr>
            <a:r>
              <a:rPr lang="en-CA" sz="2800" spc="10" dirty="0" err="1" smtClean="0">
                <a:latin typeface="Calibri Bold"/>
                <a:ea typeface="Times New Roman"/>
                <a:cs typeface="Calibri Bold"/>
              </a:rPr>
              <a:t>Propylthiouracil</a:t>
            </a:r>
            <a:r>
              <a:rPr lang="en-CA" sz="2800" spc="10" dirty="0">
                <a:latin typeface="Calibri Bold"/>
                <a:ea typeface="Times New Roman"/>
                <a:cs typeface="Calibri Bold"/>
              </a:rPr>
              <a:t>: </a:t>
            </a:r>
            <a:r>
              <a:rPr lang="en-CA" sz="2800" spc="10" dirty="0">
                <a:ea typeface="Times New Roman"/>
                <a:cs typeface="Calibri"/>
              </a:rPr>
              <a:t>250 mg/6 hrs orally to block hormone synthesis. It acts more </a:t>
            </a:r>
            <a:r>
              <a:rPr lang="en-CA" sz="2800" dirty="0">
                <a:ea typeface="Times New Roman"/>
                <a:cs typeface="Calibri"/>
              </a:rPr>
              <a:t>rapidly than other </a:t>
            </a:r>
            <a:r>
              <a:rPr lang="en-CA" sz="2800" dirty="0" err="1">
                <a:ea typeface="Times New Roman"/>
                <a:cs typeface="Calibri"/>
              </a:rPr>
              <a:t>thiouracil</a:t>
            </a:r>
            <a:r>
              <a:rPr lang="en-CA" sz="2800" dirty="0">
                <a:ea typeface="Times New Roman"/>
                <a:cs typeface="Calibri"/>
              </a:rPr>
              <a:t> drugs.</a:t>
            </a:r>
            <a:endParaRPr lang="en-US" sz="2800" dirty="0">
              <a:ea typeface="Times New Roman"/>
              <a:cs typeface="Arial"/>
            </a:endParaRPr>
          </a:p>
          <a:p>
            <a:pPr marR="835660" algn="just">
              <a:spcBef>
                <a:spcPts val="315"/>
              </a:spcBef>
              <a:tabLst>
                <a:tab pos="1223645" algn="l"/>
              </a:tabLst>
            </a:pPr>
            <a:r>
              <a:rPr lang="en-CA" sz="2800" dirty="0" smtClean="0">
                <a:latin typeface="Calibri Bold"/>
                <a:ea typeface="Times New Roman"/>
                <a:cs typeface="Calibri Bold"/>
              </a:rPr>
              <a:t>Hydrocortisone</a:t>
            </a:r>
            <a:r>
              <a:rPr lang="en-CA" sz="2800" dirty="0">
                <a:latin typeface="Calibri Bold"/>
                <a:ea typeface="Times New Roman"/>
                <a:cs typeface="Calibri Bold"/>
              </a:rPr>
              <a:t>: </a:t>
            </a:r>
            <a:r>
              <a:rPr lang="en-CA" sz="2800" dirty="0">
                <a:ea typeface="Times New Roman"/>
                <a:cs typeface="Calibri"/>
              </a:rPr>
              <a:t>50 mg </a:t>
            </a:r>
            <a:r>
              <a:rPr lang="en-CA" sz="2800" dirty="0" smtClean="0">
                <a:ea typeface="Times New Roman"/>
                <a:cs typeface="Calibri"/>
              </a:rPr>
              <a:t>I.V./</a:t>
            </a:r>
            <a:r>
              <a:rPr lang="en-CA" sz="2800" dirty="0">
                <a:ea typeface="Times New Roman"/>
                <a:cs typeface="Calibri"/>
              </a:rPr>
              <a:t>6h to elevates BP and reduces toxemia. It also blocks peripheral conversion of T4 to T3.</a:t>
            </a:r>
            <a:endParaRPr lang="en-US" sz="2800" dirty="0">
              <a:ea typeface="Times New Roman"/>
              <a:cs typeface="Arial"/>
            </a:endParaRPr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7193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7180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C00000"/>
                </a:solidFill>
              </a:rPr>
              <a:t>GOOD LUCK</a:t>
            </a:r>
            <a:endParaRPr lang="en-US" sz="6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62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1BE3561D-C4FB-41D2-AE3B-FE473910574A}" type="slidenum">
              <a:rPr lang="en-US" altLang="en-US" sz="1400" baseline="0" smtClean="0">
                <a:latin typeface="Arial" pitchFamily="34" charset="0"/>
              </a:rPr>
              <a:pPr eaLnBrk="1" hangingPunct="1">
                <a:defRPr/>
              </a:pPr>
              <a:t>3</a:t>
            </a:fld>
            <a:endParaRPr lang="en-US" altLang="en-US" sz="1400" baseline="0" smtClean="0">
              <a:latin typeface="Arial" pitchFamily="34" charset="0"/>
            </a:endParaRPr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AA0101"/>
                </a:solidFill>
                <a:ea typeface="+mj-ea"/>
                <a:cs typeface="+mj-cs"/>
              </a:rPr>
              <a:t>Thyroid hormone synthesis</a:t>
            </a:r>
          </a:p>
        </p:txBody>
      </p:sp>
      <p:pic>
        <p:nvPicPr>
          <p:cNvPr id="76804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 l="6560" t="13911" r="4771" b="2455"/>
          <a:stretch>
            <a:fillRect/>
          </a:stretch>
        </p:blipFill>
        <p:spPr>
          <a:xfrm>
            <a:off x="228600" y="1371600"/>
            <a:ext cx="7162800" cy="5410200"/>
          </a:xfrm>
        </p:spPr>
      </p:pic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5181600" y="5029200"/>
            <a:ext cx="990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sz="1200" b="1" baseline="0" dirty="0">
                <a:solidFill>
                  <a:schemeClr val="bg1"/>
                </a:solidFill>
                <a:latin typeface="Arial" charset="0"/>
                <a:ea typeface="ＭＳ Ｐゴシック" charset="0"/>
              </a:rPr>
              <a:t>4. Coupling</a:t>
            </a:r>
          </a:p>
        </p:txBody>
      </p:sp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4343400" y="4251325"/>
            <a:ext cx="1600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baseline="0">
                <a:latin typeface="Arial" charset="0"/>
                <a:ea typeface="ＭＳ Ｐゴシック" charset="0"/>
              </a:rPr>
              <a:t>(Iodide Organification)</a:t>
            </a:r>
          </a:p>
        </p:txBody>
      </p:sp>
      <p:sp>
        <p:nvSpPr>
          <p:cNvPr id="76807" name="Oval 7"/>
          <p:cNvSpPr>
            <a:spLocks noChangeArrowheads="1"/>
          </p:cNvSpPr>
          <p:nvPr/>
        </p:nvSpPr>
        <p:spPr bwMode="auto">
          <a:xfrm>
            <a:off x="457200" y="2438400"/>
            <a:ext cx="533400" cy="457200"/>
          </a:xfrm>
          <a:prstGeom prst="ellipse">
            <a:avLst/>
          </a:prstGeom>
          <a:solidFill>
            <a:srgbClr val="F8140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baseline="0">
                <a:latin typeface="Arial" charset="0"/>
                <a:ea typeface="ＭＳ Ｐゴシック" charset="0"/>
              </a:rPr>
              <a:t>TBP</a:t>
            </a:r>
          </a:p>
        </p:txBody>
      </p:sp>
      <p:sp>
        <p:nvSpPr>
          <p:cNvPr id="76810" name="Line 10"/>
          <p:cNvSpPr>
            <a:spLocks noChangeShapeType="1"/>
          </p:cNvSpPr>
          <p:nvPr/>
        </p:nvSpPr>
        <p:spPr bwMode="auto">
          <a:xfrm>
            <a:off x="685800" y="23622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 Rounded MT Bold" charset="0"/>
              <a:ea typeface="ＭＳ Ｐゴシック" charset="0"/>
            </a:endParaRPr>
          </a:p>
        </p:txBody>
      </p:sp>
      <p:sp>
        <p:nvSpPr>
          <p:cNvPr id="76811" name="Line 11"/>
          <p:cNvSpPr>
            <a:spLocks noChangeShapeType="1"/>
          </p:cNvSpPr>
          <p:nvPr/>
        </p:nvSpPr>
        <p:spPr bwMode="auto">
          <a:xfrm flipH="1">
            <a:off x="990600" y="26670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 Rounded MT Bold" charset="0"/>
              <a:ea typeface="ＭＳ Ｐゴシック" charset="0"/>
            </a:endParaRPr>
          </a:p>
        </p:txBody>
      </p:sp>
      <p:sp>
        <p:nvSpPr>
          <p:cNvPr id="76812" name="Text Box 12"/>
          <p:cNvSpPr txBox="1">
            <a:spLocks noChangeArrowheads="1"/>
          </p:cNvSpPr>
          <p:nvPr/>
        </p:nvSpPr>
        <p:spPr bwMode="auto">
          <a:xfrm>
            <a:off x="533400" y="2057400"/>
            <a:ext cx="381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Arial" charset="0"/>
                <a:ea typeface="ＭＳ Ｐゴシック" charset="0"/>
              </a:rPr>
              <a:t>T4</a:t>
            </a:r>
          </a:p>
        </p:txBody>
      </p:sp>
      <p:sp>
        <p:nvSpPr>
          <p:cNvPr id="76813" name="Text Box 13"/>
          <p:cNvSpPr txBox="1">
            <a:spLocks noChangeArrowheads="1"/>
          </p:cNvSpPr>
          <p:nvPr/>
        </p:nvSpPr>
        <p:spPr bwMode="auto">
          <a:xfrm>
            <a:off x="1066800" y="2438400"/>
            <a:ext cx="457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Arial" charset="0"/>
                <a:ea typeface="ＭＳ Ｐゴシック" charset="0"/>
              </a:rPr>
              <a:t>T3</a:t>
            </a:r>
          </a:p>
        </p:txBody>
      </p:sp>
      <p:sp>
        <p:nvSpPr>
          <p:cNvPr id="76814" name="Text Box 14"/>
          <p:cNvSpPr txBox="1">
            <a:spLocks noChangeArrowheads="1"/>
          </p:cNvSpPr>
          <p:nvPr/>
        </p:nvSpPr>
        <p:spPr bwMode="auto">
          <a:xfrm>
            <a:off x="381000" y="2819400"/>
            <a:ext cx="1447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Arial" charset="0"/>
                <a:ea typeface="ＭＳ Ｐゴシック" charset="0"/>
              </a:rPr>
              <a:t>&amp; Free T4 &amp; T3</a:t>
            </a:r>
          </a:p>
        </p:txBody>
      </p:sp>
      <p:pic>
        <p:nvPicPr>
          <p:cNvPr id="8205" name="Picture 15" descr="Download now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97"/>
          <a:stretch>
            <a:fillRect/>
          </a:stretch>
        </p:blipFill>
        <p:spPr bwMode="auto">
          <a:xfrm>
            <a:off x="7488238" y="1600200"/>
            <a:ext cx="1503362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073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56E7E119-D008-4C43-A8DE-CDDBB7854F4D}" type="slidenum">
              <a:rPr lang="en-US" altLang="en-US" sz="1400" baseline="0" smtClean="0">
                <a:latin typeface="Arial" pitchFamily="34" charset="0"/>
              </a:rPr>
              <a:pPr eaLnBrk="1" hangingPunct="1">
                <a:defRPr/>
              </a:pPr>
              <a:t>4</a:t>
            </a:fld>
            <a:endParaRPr lang="en-US" altLang="en-US" sz="1400" baseline="0" smtClean="0">
              <a:latin typeface="Arial" pitchFamily="34" charset="0"/>
            </a:endParaRPr>
          </a:p>
        </p:txBody>
      </p:sp>
      <p:pic>
        <p:nvPicPr>
          <p:cNvPr id="9219" name="Picture 2" descr="thy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01"/>
          <a:stretch>
            <a:fillRect/>
          </a:stretch>
        </p:blipFill>
        <p:spPr bwMode="auto">
          <a:xfrm>
            <a:off x="0" y="1546225"/>
            <a:ext cx="88392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981200" y="1447800"/>
            <a:ext cx="1565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b="1" baseline="0" dirty="0">
                <a:solidFill>
                  <a:srgbClr val="0000FF"/>
                </a:solidFill>
                <a:latin typeface="Arial" charset="0"/>
                <a:ea typeface="ＭＳ Ｐゴシック" charset="0"/>
              </a:rPr>
              <a:t>Outer ring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4800600" y="14478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b="1" baseline="0" dirty="0">
                <a:solidFill>
                  <a:srgbClr val="FF00FF"/>
                </a:solidFill>
                <a:latin typeface="Arial" charset="0"/>
                <a:ea typeface="ＭＳ Ｐゴシック" charset="0"/>
              </a:rPr>
              <a:t>Inner ring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4648200" y="3200400"/>
            <a:ext cx="685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 baseline="0">
                <a:solidFill>
                  <a:srgbClr val="0066FF"/>
                </a:solidFill>
                <a:latin typeface="Arial" charset="0"/>
                <a:ea typeface="ＭＳ Ｐゴシック" charset="0"/>
              </a:rPr>
              <a:t>(T</a:t>
            </a:r>
            <a:r>
              <a:rPr lang="en-US" b="1">
                <a:solidFill>
                  <a:srgbClr val="0066FF"/>
                </a:solidFill>
                <a:latin typeface="Arial" charset="0"/>
                <a:ea typeface="ＭＳ Ｐゴシック" charset="0"/>
              </a:rPr>
              <a:t>4</a:t>
            </a:r>
            <a:r>
              <a:rPr lang="en-US" b="1" baseline="0">
                <a:solidFill>
                  <a:srgbClr val="0066FF"/>
                </a:solidFill>
                <a:latin typeface="Arial" charset="0"/>
                <a:ea typeface="ＭＳ Ｐゴシック" charset="0"/>
              </a:rPr>
              <a:t>)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title"/>
          </p:nvPr>
        </p:nvSpPr>
        <p:spPr>
          <a:xfrm>
            <a:off x="533400" y="762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rgbClr val="AA0101"/>
                </a:solidFill>
                <a:ea typeface="+mj-ea"/>
                <a:cs typeface="+mj-cs"/>
              </a:rPr>
              <a:t>Metabolism of thyroid hormones</a:t>
            </a: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2362200" y="34290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sz="1400" b="1" baseline="0" smtClean="0">
                <a:solidFill>
                  <a:srgbClr val="0066FF"/>
                </a:solidFill>
                <a:latin typeface="Arial" pitchFamily="34" charset="0"/>
              </a:rPr>
              <a:t>5</a:t>
            </a:r>
            <a:r>
              <a:rPr lang="ja-JP" altLang="en-US" sz="1400" b="1" baseline="0" smtClean="0">
                <a:solidFill>
                  <a:srgbClr val="0066FF"/>
                </a:solidFill>
                <a:latin typeface="Arial" pitchFamily="34" charset="0"/>
              </a:rPr>
              <a:t>’</a:t>
            </a:r>
            <a:r>
              <a:rPr lang="en-US" altLang="ja-JP" sz="1400" b="1" baseline="0" smtClean="0">
                <a:solidFill>
                  <a:srgbClr val="0066FF"/>
                </a:solidFill>
                <a:latin typeface="Arial" pitchFamily="34" charset="0"/>
              </a:rPr>
              <a:t>-deiodinase</a:t>
            </a:r>
            <a:endParaRPr lang="en-US" altLang="en-US" sz="1400" b="1" baseline="0" smtClean="0">
              <a:solidFill>
                <a:srgbClr val="0066FF"/>
              </a:solidFill>
              <a:latin typeface="Arial" pitchFamily="34" charset="0"/>
            </a:endParaRP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2362200" y="6477000"/>
            <a:ext cx="182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b="1" baseline="0">
                <a:latin typeface="Arial" charset="0"/>
                <a:ea typeface="ＭＳ Ｐゴシック" charset="0"/>
              </a:rPr>
              <a:t>(4X potent than T4)</a:t>
            </a:r>
          </a:p>
        </p:txBody>
      </p:sp>
    </p:spTree>
    <p:extLst>
      <p:ext uri="{BB962C8B-B14F-4D97-AF65-F5344CB8AC3E}">
        <p14:creationId xmlns:p14="http://schemas.microsoft.com/office/powerpoint/2010/main" val="122059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2185">
              <a:spcBef>
                <a:spcPts val="1310"/>
              </a:spcBef>
            </a:pPr>
            <a:endParaRPr lang="en-US" sz="2400" dirty="0">
              <a:solidFill>
                <a:srgbClr val="000000"/>
              </a:solidFill>
              <a:latin typeface="Calibri"/>
              <a:ea typeface="Times New Roman"/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  <a:latin typeface="Calibri Bold"/>
                <a:ea typeface="Times New Roman"/>
                <a:cs typeface="Calibri Bold"/>
              </a:rPr>
              <a:t>General </a:t>
            </a:r>
            <a:r>
              <a:rPr lang="en-CA" dirty="0" smtClean="0">
                <a:solidFill>
                  <a:srgbClr val="C00000"/>
                </a:solidFill>
                <a:latin typeface="Calibri Bold"/>
                <a:ea typeface="Times New Roman"/>
                <a:cs typeface="Calibri Bold"/>
              </a:rPr>
              <a:t>principles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66700" y="1600200"/>
            <a:ext cx="8420100" cy="5029200"/>
          </a:xfrm>
        </p:spPr>
        <p:txBody>
          <a:bodyPr>
            <a:normAutofit/>
          </a:bodyPr>
          <a:lstStyle/>
          <a:p>
            <a:pPr marR="836295" algn="just" defTabSz="398463">
              <a:spcBef>
                <a:spcPts val="80"/>
              </a:spcBef>
              <a:tabLst>
                <a:tab pos="1207135" algn="l"/>
              </a:tabLst>
            </a:pPr>
            <a:r>
              <a:rPr lang="en-CA" sz="2800" dirty="0" smtClean="0">
                <a:ea typeface="Times New Roman"/>
                <a:cs typeface="Calibri"/>
              </a:rPr>
              <a:t>T</a:t>
            </a:r>
            <a:r>
              <a:rPr lang="en-CA" sz="2800" baseline="-25000" dirty="0" smtClean="0">
                <a:ea typeface="Times New Roman"/>
                <a:cs typeface="Calibri"/>
              </a:rPr>
              <a:t>4</a:t>
            </a:r>
            <a:r>
              <a:rPr lang="en-CA" sz="2800" dirty="0" smtClean="0">
                <a:ea typeface="Times New Roman"/>
                <a:cs typeface="Calibri"/>
              </a:rPr>
              <a:t> secretion is stimulated by thyroid-stimulating hormone (TSH). In turn,</a:t>
            </a:r>
            <a:r>
              <a:rPr lang="en-CA" sz="2800" i="1" u="sng" dirty="0" smtClean="0">
                <a:ea typeface="Times New Roman"/>
                <a:cs typeface="Calibri"/>
              </a:rPr>
              <a:t> TSH secretion is inhibited by T</a:t>
            </a:r>
            <a:r>
              <a:rPr lang="en-CA" sz="2800" i="1" u="sng" baseline="-25000" dirty="0" smtClean="0">
                <a:ea typeface="Times New Roman"/>
                <a:cs typeface="Calibri"/>
              </a:rPr>
              <a:t>4</a:t>
            </a:r>
            <a:r>
              <a:rPr lang="en-CA" sz="2800" i="1" u="sng" dirty="0" smtClean="0">
                <a:ea typeface="Times New Roman"/>
                <a:cs typeface="Calibri"/>
              </a:rPr>
              <a:t>, forming a negative feedback loop</a:t>
            </a:r>
            <a:r>
              <a:rPr lang="en-CA" sz="2800" dirty="0" smtClean="0">
                <a:ea typeface="Times New Roman"/>
                <a:cs typeface="Calibri"/>
              </a:rPr>
              <a:t>.</a:t>
            </a:r>
            <a:endParaRPr lang="en-US" sz="2800" dirty="0" smtClean="0">
              <a:ea typeface="Times New Roman"/>
              <a:cs typeface="Arial"/>
            </a:endParaRPr>
          </a:p>
          <a:p>
            <a:pPr marR="1179830" algn="just"/>
            <a:r>
              <a:rPr lang="en-CA" sz="2800" dirty="0" smtClean="0">
                <a:ea typeface="Times New Roman"/>
                <a:cs typeface="Calibri"/>
              </a:rPr>
              <a:t>The gland synthesizes T4 &gt; T3 (20:1) but T3 is 4-times more potent than T4</a:t>
            </a:r>
          </a:p>
          <a:p>
            <a:pPr marR="1179830" algn="just"/>
            <a:r>
              <a:rPr lang="en-CA" sz="2800" spc="-15" dirty="0" smtClean="0">
                <a:ea typeface="Times New Roman"/>
                <a:cs typeface="Calibri"/>
              </a:rPr>
              <a:t>Most of the circulating T3 is derived from peripheral </a:t>
            </a:r>
            <a:r>
              <a:rPr lang="en-CA" sz="2800" spc="-15" dirty="0" err="1" smtClean="0">
                <a:ea typeface="Times New Roman"/>
                <a:cs typeface="Calibri"/>
              </a:rPr>
              <a:t>deiodination</a:t>
            </a:r>
            <a:r>
              <a:rPr lang="en-CA" sz="2800" spc="-15" dirty="0" smtClean="0">
                <a:ea typeface="Times New Roman"/>
                <a:cs typeface="Calibri"/>
              </a:rPr>
              <a:t> of T4. </a:t>
            </a:r>
            <a:endParaRPr lang="en-CA" sz="2800" dirty="0" smtClean="0">
              <a:ea typeface="Times New Roman"/>
              <a:cs typeface="Arial"/>
            </a:endParaRPr>
          </a:p>
          <a:p>
            <a:pPr marR="1179830" algn="just"/>
            <a:r>
              <a:rPr lang="en-CA" sz="2800" spc="-30" dirty="0" smtClean="0">
                <a:latin typeface="Calibri Bold"/>
                <a:ea typeface="Times New Roman"/>
                <a:cs typeface="Calibri Bold"/>
              </a:rPr>
              <a:t> B-blockers</a:t>
            </a:r>
            <a:r>
              <a:rPr lang="en-CA" sz="2800" spc="-30" dirty="0" smtClean="0">
                <a:ea typeface="Times New Roman"/>
                <a:cs typeface="Calibri"/>
              </a:rPr>
              <a:t> and </a:t>
            </a:r>
            <a:r>
              <a:rPr lang="en-CA" sz="2800" spc="-30" dirty="0" smtClean="0">
                <a:latin typeface="Calibri Bold"/>
                <a:ea typeface="Times New Roman"/>
                <a:cs typeface="Calibri Bold"/>
              </a:rPr>
              <a:t>corticosteroids</a:t>
            </a:r>
            <a:r>
              <a:rPr lang="en-CA" sz="2800" spc="-30" dirty="0" smtClean="0">
                <a:ea typeface="Times New Roman"/>
                <a:cs typeface="Calibri"/>
              </a:rPr>
              <a:t> inhibit peripheral conversion of T4 into T3.</a:t>
            </a:r>
            <a:endParaRPr lang="en-US" sz="2800" dirty="0" smtClean="0">
              <a:ea typeface="Times New Roman"/>
              <a:cs typeface="Arial"/>
            </a:endParaRPr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6101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1pPr>
            <a:lvl2pPr marL="742950" indent="-285750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Arial Rounded MT Bold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C4E6DB51-4280-40BE-8D88-8FCCAE94231E}" type="slidenum">
              <a:rPr lang="en-US" altLang="en-US" sz="1400" baseline="0" smtClean="0">
                <a:latin typeface="Arial" pitchFamily="34" charset="0"/>
              </a:rPr>
              <a:pPr eaLnBrk="1" hangingPunct="1">
                <a:defRPr/>
              </a:pPr>
              <a:t>6</a:t>
            </a:fld>
            <a:endParaRPr lang="en-US" altLang="en-US" sz="1400" baseline="0" smtClean="0">
              <a:latin typeface="Arial" pitchFamily="34" charset="0"/>
            </a:endParaRP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AA0101"/>
                </a:solidFill>
                <a:ea typeface="+mj-ea"/>
                <a:cs typeface="+mj-cs"/>
              </a:rPr>
              <a:t>Thyroid hormones </a:t>
            </a:r>
            <a:endParaRPr lang="en-US" sz="3200" b="1" dirty="0" smtClean="0">
              <a:solidFill>
                <a:srgbClr val="AA0101"/>
              </a:solidFill>
              <a:ea typeface="+mj-ea"/>
              <a:cs typeface="+mj-cs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2400" b="1" smtClean="0">
              <a:solidFill>
                <a:srgbClr val="FF3300"/>
              </a:solidFill>
              <a:ea typeface="+mn-ea"/>
              <a:cs typeface="+mn-cs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400" smtClean="0">
              <a:solidFill>
                <a:schemeClr val="accent2"/>
              </a:solidFill>
              <a:ea typeface="+mn-ea"/>
              <a:cs typeface="+mn-cs"/>
            </a:endParaRP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038600" y="1752600"/>
            <a:ext cx="4800600" cy="4800600"/>
          </a:xfrm>
        </p:spPr>
        <p:txBody>
          <a:bodyPr>
            <a:noAutofit/>
          </a:bodyPr>
          <a:lstStyle/>
          <a:p>
            <a:pPr algn="just">
              <a:spcAft>
                <a:spcPts val="1200"/>
              </a:spcAft>
              <a:defRPr/>
            </a:pPr>
            <a:r>
              <a:rPr lang="en-US" b="1" dirty="0"/>
              <a:t>Mechanism of action</a:t>
            </a:r>
            <a:endParaRPr lang="en-US" dirty="0" smtClean="0"/>
          </a:p>
          <a:p>
            <a:pPr algn="just" eaLnBrk="1" hangingPunct="1">
              <a:spcAft>
                <a:spcPts val="120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T4 and T3 must dissociate from </a:t>
            </a:r>
            <a:r>
              <a:rPr lang="en-US" dirty="0" err="1" smtClean="0">
                <a:ea typeface="+mn-ea"/>
                <a:cs typeface="+mn-cs"/>
              </a:rPr>
              <a:t>thyroxine</a:t>
            </a:r>
            <a:r>
              <a:rPr lang="en-US" dirty="0" smtClean="0">
                <a:ea typeface="+mn-ea"/>
                <a:cs typeface="+mn-cs"/>
              </a:rPr>
              <a:t> binding globulin (TBG) in plasma before entering into the cells.</a:t>
            </a:r>
          </a:p>
          <a:p>
            <a:pPr algn="just" eaLnBrk="1" hangingPunct="1">
              <a:defRPr/>
            </a:pPr>
            <a:r>
              <a:rPr lang="en-US" dirty="0" smtClean="0">
                <a:ea typeface="+mn-ea"/>
                <a:cs typeface="+mn-cs"/>
              </a:rPr>
              <a:t>In the cells, T4 is </a:t>
            </a:r>
            <a:r>
              <a:rPr lang="en-US" dirty="0" err="1" smtClean="0">
                <a:ea typeface="+mn-ea"/>
                <a:cs typeface="+mn-cs"/>
              </a:rPr>
              <a:t>deiodinated</a:t>
            </a:r>
            <a:r>
              <a:rPr lang="en-US" dirty="0" smtClean="0">
                <a:ea typeface="+mn-ea"/>
                <a:cs typeface="+mn-cs"/>
              </a:rPr>
              <a:t> to </a:t>
            </a:r>
            <a:r>
              <a:rPr lang="en-US" b="1" dirty="0" smtClean="0">
                <a:ea typeface="+mn-ea"/>
                <a:cs typeface="+mn-cs"/>
              </a:rPr>
              <a:t>T3</a:t>
            </a:r>
            <a:r>
              <a:rPr lang="en-US" dirty="0" smtClean="0">
                <a:ea typeface="+mn-ea"/>
                <a:cs typeface="+mn-cs"/>
              </a:rPr>
              <a:t> that enters nucleus and attaches to specific receptors which promotes mRNA and protein synthesis.</a:t>
            </a:r>
          </a:p>
        </p:txBody>
      </p:sp>
      <p:pic>
        <p:nvPicPr>
          <p:cNvPr id="11270" name="Picture 5" descr="11_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1" t="2200" r="13499"/>
          <a:stretch>
            <a:fillRect/>
          </a:stretch>
        </p:blipFill>
        <p:spPr bwMode="auto">
          <a:xfrm>
            <a:off x="76200" y="1676400"/>
            <a:ext cx="42449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155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  <a:latin typeface="Calibri Bold"/>
                <a:ea typeface="Times New Roman"/>
                <a:cs typeface="Calibri Bold"/>
              </a:rPr>
              <a:t>Preparations of thyroid hormones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Autofit/>
          </a:bodyPr>
          <a:lstStyle/>
          <a:p>
            <a:pPr marR="838200" algn="just">
              <a:spcBef>
                <a:spcPts val="575"/>
              </a:spcBef>
              <a:tabLst>
                <a:tab pos="1200150" algn="l"/>
                <a:tab pos="7315200" algn="l"/>
              </a:tabLst>
            </a:pPr>
            <a:r>
              <a:rPr lang="en-CA" sz="2800" dirty="0" smtClean="0">
                <a:latin typeface="Calibri Bold"/>
                <a:ea typeface="Times New Roman"/>
                <a:cs typeface="Calibri Bold"/>
              </a:rPr>
              <a:t>L-</a:t>
            </a:r>
            <a:r>
              <a:rPr lang="en-CA" sz="2800" dirty="0" err="1" smtClean="0">
                <a:latin typeface="Calibri Bold"/>
                <a:ea typeface="Times New Roman"/>
                <a:cs typeface="Calibri Bold"/>
              </a:rPr>
              <a:t>thyroxine</a:t>
            </a:r>
            <a:r>
              <a:rPr lang="en-CA" sz="2800" dirty="0">
                <a:latin typeface="Calibri Bold"/>
                <a:ea typeface="Times New Roman"/>
                <a:cs typeface="Calibri Bold"/>
              </a:rPr>
              <a:t>:</a:t>
            </a:r>
            <a:r>
              <a:rPr lang="en-CA" sz="2800" dirty="0">
                <a:ea typeface="Times New Roman"/>
                <a:cs typeface="Calibri"/>
              </a:rPr>
              <a:t> a synthetic sodium salt of </a:t>
            </a:r>
            <a:r>
              <a:rPr lang="en-CA" sz="2800" dirty="0">
                <a:latin typeface="Calibri Bold"/>
                <a:ea typeface="Times New Roman"/>
                <a:cs typeface="Calibri Bold"/>
              </a:rPr>
              <a:t>T4</a:t>
            </a:r>
            <a:r>
              <a:rPr lang="en-CA" sz="2800" dirty="0">
                <a:ea typeface="Times New Roman"/>
                <a:cs typeface="Calibri"/>
              </a:rPr>
              <a:t> </a:t>
            </a:r>
            <a:r>
              <a:rPr lang="en-CA" sz="2800" dirty="0" smtClean="0">
                <a:ea typeface="Times New Roman"/>
                <a:cs typeface="Calibri"/>
              </a:rPr>
              <a:t>(</a:t>
            </a:r>
            <a:r>
              <a:rPr lang="en-CA" sz="2800" dirty="0">
                <a:ea typeface="Times New Roman"/>
                <a:cs typeface="Calibri"/>
              </a:rPr>
              <a:t>t ½ is 7 days</a:t>
            </a:r>
            <a:r>
              <a:rPr lang="en-CA" sz="2800" dirty="0" smtClean="0">
                <a:ea typeface="Times New Roman"/>
                <a:cs typeface="Calibri"/>
              </a:rPr>
              <a:t>). </a:t>
            </a:r>
          </a:p>
          <a:p>
            <a:pPr marR="838200" algn="just">
              <a:spcBef>
                <a:spcPts val="575"/>
              </a:spcBef>
              <a:tabLst>
                <a:tab pos="1200150" algn="l"/>
                <a:tab pos="7315200" algn="l"/>
              </a:tabLst>
            </a:pPr>
            <a:r>
              <a:rPr lang="en-CA" sz="2800" spc="5" dirty="0" err="1" smtClean="0">
                <a:latin typeface="Calibri Bold"/>
                <a:ea typeface="Times New Roman"/>
                <a:cs typeface="Calibri Bold"/>
              </a:rPr>
              <a:t>Liothyronine</a:t>
            </a:r>
            <a:r>
              <a:rPr lang="en-CA" sz="2800" spc="5" dirty="0">
                <a:latin typeface="Calibri Bold"/>
                <a:ea typeface="Times New Roman"/>
                <a:cs typeface="Calibri Bold"/>
              </a:rPr>
              <a:t>:</a:t>
            </a:r>
            <a:r>
              <a:rPr lang="en-CA" sz="2800" spc="5" dirty="0">
                <a:ea typeface="Times New Roman"/>
                <a:cs typeface="Calibri"/>
              </a:rPr>
              <a:t> a synthetic sodium salt of </a:t>
            </a:r>
            <a:r>
              <a:rPr lang="en-CA" sz="2800" spc="5" dirty="0" smtClean="0">
                <a:latin typeface="Calibri Bold"/>
                <a:ea typeface="Times New Roman"/>
                <a:cs typeface="Calibri Bold"/>
              </a:rPr>
              <a:t>T3 </a:t>
            </a:r>
            <a:r>
              <a:rPr lang="en-CA" sz="2800" spc="5" dirty="0" smtClean="0">
                <a:ea typeface="Times New Roman"/>
                <a:cs typeface="Calibri"/>
              </a:rPr>
              <a:t>(t </a:t>
            </a:r>
            <a:r>
              <a:rPr lang="en-CA" sz="2800" spc="5" dirty="0">
                <a:ea typeface="Times New Roman"/>
                <a:cs typeface="Calibri"/>
              </a:rPr>
              <a:t>½ is 1 day</a:t>
            </a:r>
            <a:r>
              <a:rPr lang="en-CA" sz="2800" spc="5" dirty="0" smtClean="0">
                <a:ea typeface="Times New Roman"/>
                <a:cs typeface="Calibri"/>
              </a:rPr>
              <a:t>).</a:t>
            </a:r>
            <a:endParaRPr lang="en-US" sz="2800" dirty="0" smtClean="0">
              <a:ea typeface="Times New Roman"/>
              <a:cs typeface="Arial"/>
            </a:endParaRPr>
          </a:p>
          <a:p>
            <a:pPr marR="1175385" algn="just"/>
            <a:endParaRPr lang="en-US" sz="2800" dirty="0">
              <a:ea typeface="Times New Roman"/>
              <a:cs typeface="Arial"/>
            </a:endParaRPr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4265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spc="-15" dirty="0">
                <a:solidFill>
                  <a:srgbClr val="C00000"/>
                </a:solidFill>
                <a:ea typeface="Times New Roman"/>
                <a:cs typeface="Arial Black"/>
              </a:rPr>
              <a:t>Hypothyroidism</a:t>
            </a:r>
            <a:r>
              <a:rPr lang="en-CA" sz="4800" b="1" spc="-15" dirty="0">
                <a:solidFill>
                  <a:srgbClr val="C00000"/>
                </a:solidFill>
                <a:ea typeface="Times New Roman"/>
                <a:cs typeface="Calibri"/>
              </a:rPr>
              <a:t> </a:t>
            </a:r>
            <a:r>
              <a:rPr lang="en-CA" sz="4800" b="1" spc="-15" dirty="0">
                <a:solidFill>
                  <a:srgbClr val="C00000"/>
                </a:solidFill>
                <a:ea typeface="Times New Roman"/>
                <a:cs typeface="Calibri Bold"/>
              </a:rPr>
              <a:t>(</a:t>
            </a:r>
            <a:r>
              <a:rPr lang="en-CA" sz="4800" b="1" spc="-15" dirty="0" err="1">
                <a:solidFill>
                  <a:srgbClr val="C00000"/>
                </a:solidFill>
                <a:ea typeface="Times New Roman"/>
                <a:cs typeface="Calibri Bold"/>
              </a:rPr>
              <a:t>myxodema</a:t>
            </a:r>
            <a:r>
              <a:rPr lang="en-CA" sz="4800" b="1" spc="-15" dirty="0" smtClean="0">
                <a:solidFill>
                  <a:srgbClr val="C00000"/>
                </a:solidFill>
                <a:ea typeface="Times New Roman"/>
                <a:cs typeface="Calibri Bold"/>
              </a:rPr>
              <a:t>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600200"/>
            <a:ext cx="8686799" cy="4525963"/>
          </a:xfrm>
        </p:spPr>
        <p:txBody>
          <a:bodyPr>
            <a:normAutofit/>
          </a:bodyPr>
          <a:lstStyle/>
          <a:p>
            <a:pPr marR="836930" algn="just">
              <a:lnSpc>
                <a:spcPct val="110000"/>
              </a:lnSpc>
              <a:spcBef>
                <a:spcPts val="55"/>
              </a:spcBef>
              <a:tabLst>
                <a:tab pos="1207135" algn="l"/>
              </a:tabLst>
            </a:pP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Hypothyroidism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in infants leads to </a:t>
            </a:r>
            <a:r>
              <a:rPr lang="en-CA" sz="2800" dirty="0">
                <a:solidFill>
                  <a:srgbClr val="000000"/>
                </a:solidFill>
                <a:latin typeface="Calibri Bold"/>
                <a:ea typeface="Times New Roman"/>
                <a:cs typeface="Calibri Bold"/>
              </a:rPr>
              <a:t>cretinism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 </a:t>
            </a:r>
            <a:r>
              <a:rPr lang="en-US" sz="2800" dirty="0">
                <a:solidFill>
                  <a:srgbClr val="000000"/>
                </a:solidFill>
                <a:ea typeface="Times New Roman"/>
                <a:cs typeface="Calibri"/>
              </a:rPr>
              <a:t>.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  </a:t>
            </a:r>
            <a:endParaRPr lang="en-CA" sz="2800" dirty="0" smtClean="0">
              <a:solidFill>
                <a:srgbClr val="000000"/>
              </a:solidFill>
              <a:ea typeface="Times New Roman"/>
              <a:cs typeface="Calibri"/>
            </a:endParaRPr>
          </a:p>
          <a:p>
            <a:pPr marR="836930" algn="just">
              <a:lnSpc>
                <a:spcPct val="110000"/>
              </a:lnSpc>
              <a:spcBef>
                <a:spcPts val="55"/>
              </a:spcBef>
              <a:tabLst>
                <a:tab pos="1207135" algn="l"/>
              </a:tabLst>
            </a:pP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It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is treated by replacement with </a:t>
            </a:r>
            <a:r>
              <a:rPr lang="en-CA" sz="2800" dirty="0">
                <a:solidFill>
                  <a:srgbClr val="000000"/>
                </a:solidFill>
                <a:latin typeface="Calibri Bold"/>
                <a:ea typeface="Times New Roman"/>
                <a:cs typeface="Calibri Bold"/>
              </a:rPr>
              <a:t>L-thyroxin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 (T4</a:t>
            </a: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).</a:t>
            </a:r>
            <a:endParaRPr lang="en-US" sz="2800" dirty="0" smtClean="0">
              <a:solidFill>
                <a:srgbClr val="000000"/>
              </a:solidFill>
              <a:ea typeface="Times New Roman"/>
              <a:cs typeface="Arial"/>
            </a:endParaRPr>
          </a:p>
          <a:p>
            <a:pPr marR="836930" algn="just">
              <a:lnSpc>
                <a:spcPct val="110000"/>
              </a:lnSpc>
              <a:spcBef>
                <a:spcPts val="55"/>
              </a:spcBef>
              <a:tabLst>
                <a:tab pos="1207135" algn="l"/>
              </a:tabLst>
            </a:pP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Children </a:t>
            </a:r>
            <a:r>
              <a:rPr lang="en-CA" sz="2800" dirty="0">
                <a:solidFill>
                  <a:srgbClr val="000000"/>
                </a:solidFill>
                <a:ea typeface="Times New Roman"/>
                <a:cs typeface="Calibri"/>
              </a:rPr>
              <a:t>require more T4 than adults due to rapid growth</a:t>
            </a:r>
            <a:r>
              <a:rPr lang="en-CA" sz="2800" dirty="0" smtClean="0">
                <a:solidFill>
                  <a:srgbClr val="000000"/>
                </a:solidFill>
                <a:ea typeface="Times New Roman"/>
                <a:cs typeface="Calibri"/>
              </a:rPr>
              <a:t>.</a:t>
            </a:r>
            <a:r>
              <a:rPr lang="en-US" sz="2800" dirty="0"/>
              <a:t> </a:t>
            </a:r>
            <a:endParaRPr lang="en-US" sz="2800" dirty="0" smtClean="0"/>
          </a:p>
          <a:p>
            <a:pPr marR="836930" algn="just">
              <a:lnSpc>
                <a:spcPct val="110000"/>
              </a:lnSpc>
              <a:spcBef>
                <a:spcPts val="55"/>
              </a:spcBef>
              <a:tabLst>
                <a:tab pos="1207135" algn="l"/>
              </a:tabLst>
            </a:pPr>
            <a:r>
              <a:rPr lang="en-US" sz="2800" dirty="0" smtClean="0"/>
              <a:t>During </a:t>
            </a:r>
            <a:r>
              <a:rPr lang="en-US" sz="2800" dirty="0"/>
              <a:t>pregnancy, hypothyroid woman require higher doses</a:t>
            </a:r>
            <a:endParaRPr lang="en-CA" sz="2800" dirty="0">
              <a:solidFill>
                <a:srgbClr val="000000"/>
              </a:solidFill>
              <a:latin typeface="Calibri Bold"/>
              <a:ea typeface="Times New Roman"/>
              <a:cs typeface="Calibri Bold"/>
            </a:endParaRPr>
          </a:p>
          <a:p>
            <a:pPr algn="just">
              <a:lnSpc>
                <a:spcPct val="110000"/>
              </a:lnSpc>
              <a:spcBef>
                <a:spcPts val="1480"/>
              </a:spcBef>
            </a:pPr>
            <a:r>
              <a:rPr lang="en-CA" sz="2800" spc="15" dirty="0" smtClean="0">
                <a:solidFill>
                  <a:srgbClr val="000000"/>
                </a:solidFill>
                <a:ea typeface="Times New Roman"/>
                <a:cs typeface="Calibri"/>
              </a:rPr>
              <a:t>T3 </a:t>
            </a:r>
            <a:r>
              <a:rPr lang="en-CA" sz="2800" spc="15" dirty="0">
                <a:solidFill>
                  <a:srgbClr val="000000"/>
                </a:solidFill>
                <a:ea typeface="Times New Roman"/>
                <a:cs typeface="Calibri"/>
              </a:rPr>
              <a:t>has a shorter t ½ than T4 and is therefore used for </a:t>
            </a:r>
            <a:r>
              <a:rPr lang="en-CA" sz="2800" spc="15" dirty="0" smtClean="0">
                <a:solidFill>
                  <a:srgbClr val="000000"/>
                </a:solidFill>
                <a:ea typeface="Times New Roman"/>
                <a:cs typeface="Calibri"/>
              </a:rPr>
              <a:t>emergency treatment </a:t>
            </a:r>
            <a:r>
              <a:rPr lang="en-CA" sz="2800" spc="15" dirty="0">
                <a:solidFill>
                  <a:srgbClr val="000000"/>
                </a:solidFill>
                <a:ea typeface="Times New Roman"/>
                <a:cs typeface="Calibri"/>
              </a:rPr>
              <a:t>of </a:t>
            </a:r>
            <a:r>
              <a:rPr lang="en-CA" sz="2800" dirty="0" smtClean="0">
                <a:solidFill>
                  <a:srgbClr val="000000"/>
                </a:solidFill>
                <a:latin typeface="Calibri Bold"/>
                <a:ea typeface="Times New Roman"/>
                <a:cs typeface="Calibri Bold"/>
              </a:rPr>
              <a:t>myxoedema </a:t>
            </a:r>
            <a:r>
              <a:rPr lang="en-CA" sz="2800" dirty="0">
                <a:solidFill>
                  <a:srgbClr val="000000"/>
                </a:solidFill>
                <a:latin typeface="Calibri Bold"/>
                <a:ea typeface="Times New Roman"/>
                <a:cs typeface="Calibri Bold"/>
              </a:rPr>
              <a:t>coma</a:t>
            </a:r>
            <a:r>
              <a:rPr lang="en-CA" sz="2800" dirty="0" smtClean="0">
                <a:solidFill>
                  <a:srgbClr val="000000"/>
                </a:solidFill>
                <a:latin typeface="Calibri Bold"/>
                <a:ea typeface="Times New Roman"/>
                <a:cs typeface="Calibri Bold"/>
              </a:rPr>
              <a:t>.</a:t>
            </a:r>
          </a:p>
          <a:p>
            <a:pPr algn="just">
              <a:lnSpc>
                <a:spcPct val="110000"/>
              </a:lnSpc>
              <a:spcBef>
                <a:spcPts val="1480"/>
              </a:spcBef>
            </a:pPr>
            <a:endParaRPr lang="en-US" sz="2800" dirty="0">
              <a:solidFill>
                <a:srgbClr val="000000"/>
              </a:solidFill>
              <a:ea typeface="Times New Roman"/>
              <a:cs typeface="Arial"/>
            </a:endParaRPr>
          </a:p>
          <a:p>
            <a:pPr marL="972185" algn="just">
              <a:lnSpc>
                <a:spcPct val="110000"/>
              </a:lnSpc>
              <a:spcBef>
                <a:spcPts val="305"/>
              </a:spcBef>
            </a:pPr>
            <a:endParaRPr lang="en-US" sz="2800" dirty="0">
              <a:solidFill>
                <a:srgbClr val="000000"/>
              </a:solidFill>
              <a:ea typeface="Times New Roman"/>
              <a:cs typeface="Arial"/>
            </a:endParaRPr>
          </a:p>
          <a:p>
            <a:pPr algn="just">
              <a:lnSpc>
                <a:spcPct val="110000"/>
              </a:lnSpc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7071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CA" b="1" spc="-15" dirty="0">
                <a:solidFill>
                  <a:srgbClr val="C00000"/>
                </a:solidFill>
                <a:ea typeface="Times New Roman"/>
                <a:cs typeface="Arial Black"/>
              </a:rPr>
              <a:t>Management of myxedema </a:t>
            </a:r>
            <a:r>
              <a:rPr lang="en-CA" b="1" spc="-15" dirty="0" smtClean="0">
                <a:solidFill>
                  <a:srgbClr val="C00000"/>
                </a:solidFill>
                <a:ea typeface="Times New Roman"/>
                <a:cs typeface="Arial Black"/>
              </a:rPr>
              <a:t>coma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" y="1143000"/>
            <a:ext cx="8915400" cy="5410200"/>
          </a:xfrm>
        </p:spPr>
        <p:txBody>
          <a:bodyPr>
            <a:noAutofit/>
          </a:bodyPr>
          <a:lstStyle/>
          <a:p>
            <a:pPr marL="0" indent="0" algn="just">
              <a:spcBef>
                <a:spcPts val="660"/>
              </a:spcBef>
              <a:buNone/>
            </a:pPr>
            <a:r>
              <a:rPr lang="en-CA" sz="2700" b="1" u="sng" dirty="0" smtClean="0">
                <a:ea typeface="Times New Roman"/>
                <a:cs typeface="Calibri Bold"/>
              </a:rPr>
              <a:t>Management</a:t>
            </a:r>
            <a:r>
              <a:rPr lang="en-CA" sz="2700" b="1" u="sng" dirty="0">
                <a:ea typeface="Times New Roman"/>
                <a:cs typeface="Calibri Bold"/>
              </a:rPr>
              <a:t>:</a:t>
            </a:r>
            <a:endParaRPr lang="en-US" sz="2700" b="1" dirty="0">
              <a:ea typeface="Times New Roman"/>
              <a:cs typeface="Arial"/>
            </a:endParaRPr>
          </a:p>
          <a:p>
            <a:pPr algn="just">
              <a:spcBef>
                <a:spcPts val="905"/>
              </a:spcBef>
              <a:tabLst>
                <a:tab pos="2342515" algn="l"/>
              </a:tabLst>
            </a:pPr>
            <a:r>
              <a:rPr lang="en-CA" sz="2700" spc="5" dirty="0" smtClean="0">
                <a:ea typeface="Times New Roman"/>
                <a:cs typeface="Calibri Bold"/>
              </a:rPr>
              <a:t>Hospitalization </a:t>
            </a:r>
            <a:r>
              <a:rPr lang="en-CA" sz="2700" dirty="0" smtClean="0">
                <a:ea typeface="Times New Roman"/>
                <a:cs typeface="Calibri"/>
              </a:rPr>
              <a:t> in intensive care unit (</a:t>
            </a:r>
            <a:r>
              <a:rPr lang="en-CA" sz="2700" dirty="0" smtClean="0">
                <a:ea typeface="Times New Roman"/>
                <a:cs typeface="Calibri Bold"/>
              </a:rPr>
              <a:t>ICU</a:t>
            </a:r>
            <a:r>
              <a:rPr lang="en-CA" sz="2700" dirty="0">
                <a:ea typeface="Times New Roman"/>
                <a:cs typeface="Calibri Bold"/>
              </a:rPr>
              <a:t>)</a:t>
            </a:r>
            <a:r>
              <a:rPr lang="en-US" sz="2700" dirty="0">
                <a:ea typeface="Times New Roman"/>
                <a:cs typeface="Calibri Bold"/>
              </a:rPr>
              <a:t>.</a:t>
            </a:r>
            <a:endParaRPr lang="en-US" sz="2700" dirty="0">
              <a:ea typeface="Times New Roman"/>
              <a:cs typeface="Arial"/>
            </a:endParaRPr>
          </a:p>
          <a:p>
            <a:pPr marR="837565" algn="just">
              <a:tabLst>
                <a:tab pos="1223645" algn="l"/>
              </a:tabLst>
            </a:pPr>
            <a:r>
              <a:rPr lang="en-CA" sz="2700" spc="5" dirty="0" smtClean="0">
                <a:ea typeface="Times New Roman"/>
                <a:cs typeface="Calibri Bold"/>
              </a:rPr>
              <a:t>All </a:t>
            </a:r>
            <a:r>
              <a:rPr lang="en-CA" sz="2700" spc="5" dirty="0">
                <a:ea typeface="Times New Roman"/>
                <a:cs typeface="Calibri Bold"/>
              </a:rPr>
              <a:t>medications must be given intravenously</a:t>
            </a:r>
            <a:r>
              <a:rPr lang="en-CA" sz="2700" spc="5" dirty="0">
                <a:ea typeface="Times New Roman"/>
                <a:cs typeface="Calibri"/>
              </a:rPr>
              <a:t> .</a:t>
            </a:r>
            <a:endParaRPr lang="en-US" sz="2700" dirty="0">
              <a:ea typeface="Times New Roman"/>
              <a:cs typeface="Arial"/>
            </a:endParaRPr>
          </a:p>
          <a:p>
            <a:pPr marR="835660" algn="just">
              <a:tabLst>
                <a:tab pos="1223645" algn="l"/>
              </a:tabLst>
            </a:pPr>
            <a:r>
              <a:rPr lang="en-CA" sz="2700" dirty="0" smtClean="0">
                <a:ea typeface="Times New Roman"/>
                <a:cs typeface="Calibri Bold"/>
              </a:rPr>
              <a:t>Intravenous </a:t>
            </a:r>
            <a:r>
              <a:rPr lang="en-CA" sz="2700" dirty="0">
                <a:ea typeface="Times New Roman"/>
                <a:cs typeface="Calibri Bold"/>
              </a:rPr>
              <a:t>fluids</a:t>
            </a:r>
            <a:r>
              <a:rPr lang="en-CA" sz="2700" dirty="0">
                <a:ea typeface="Times New Roman"/>
                <a:cs typeface="Calibri"/>
              </a:rPr>
              <a:t> should be given </a:t>
            </a:r>
            <a:r>
              <a:rPr lang="en-CA" sz="2700" u="sng" dirty="0">
                <a:ea typeface="Times New Roman"/>
                <a:cs typeface="Calibri"/>
              </a:rPr>
              <a:t>with caution</a:t>
            </a:r>
            <a:r>
              <a:rPr lang="en-CA" sz="2700" dirty="0">
                <a:ea typeface="Times New Roman"/>
                <a:cs typeface="Calibri"/>
              </a:rPr>
              <a:t> </a:t>
            </a:r>
            <a:r>
              <a:rPr lang="en-CA" sz="2700" dirty="0" smtClean="0">
                <a:ea typeface="Times New Roman"/>
                <a:cs typeface="Calibri"/>
              </a:rPr>
              <a:t>(can aggravate hyponatremia commonly associated with hypothyroidism and </a:t>
            </a:r>
            <a:r>
              <a:rPr lang="en-CA" sz="2700" dirty="0">
                <a:ea typeface="Times New Roman"/>
                <a:cs typeface="Calibri"/>
              </a:rPr>
              <a:t>avoid excessive water intake.</a:t>
            </a:r>
            <a:endParaRPr lang="en-US" sz="2700" dirty="0">
              <a:ea typeface="Times New Roman"/>
              <a:cs typeface="Arial"/>
            </a:endParaRPr>
          </a:p>
          <a:p>
            <a:pPr marR="835660" algn="just">
              <a:tabLst>
                <a:tab pos="1223645" algn="l"/>
              </a:tabLst>
            </a:pPr>
            <a:r>
              <a:rPr lang="en-CA" sz="2700" dirty="0" smtClean="0">
                <a:ea typeface="Times New Roman"/>
                <a:cs typeface="Calibri Bold"/>
              </a:rPr>
              <a:t>L-</a:t>
            </a:r>
            <a:r>
              <a:rPr lang="en-CA" sz="2700" dirty="0" err="1" smtClean="0">
                <a:ea typeface="Times New Roman"/>
                <a:cs typeface="Calibri Bold"/>
              </a:rPr>
              <a:t>thyroxine</a:t>
            </a:r>
            <a:r>
              <a:rPr lang="en-CA" sz="2700" dirty="0" smtClean="0">
                <a:ea typeface="Times New Roman"/>
                <a:cs typeface="Calibri Bold"/>
              </a:rPr>
              <a:t> </a:t>
            </a:r>
            <a:r>
              <a:rPr lang="en-CA" sz="2700" dirty="0">
                <a:ea typeface="Times New Roman"/>
                <a:cs typeface="Calibri Bold"/>
              </a:rPr>
              <a:t>(T4):</a:t>
            </a:r>
            <a:r>
              <a:rPr lang="en-CA" sz="2700" dirty="0">
                <a:ea typeface="Times New Roman"/>
                <a:cs typeface="Calibri"/>
              </a:rPr>
              <a:t> 400 </a:t>
            </a:r>
            <a:r>
              <a:rPr lang="en-CA" sz="2700" dirty="0" err="1">
                <a:ea typeface="Times New Roman"/>
                <a:cs typeface="Calibri"/>
              </a:rPr>
              <a:t>μg</a:t>
            </a:r>
            <a:r>
              <a:rPr lang="en-CA" sz="2700" dirty="0">
                <a:ea typeface="Times New Roman"/>
                <a:cs typeface="Calibri"/>
              </a:rPr>
              <a:t> </a:t>
            </a:r>
            <a:r>
              <a:rPr lang="en-CA" sz="2700" dirty="0" smtClean="0">
                <a:ea typeface="Times New Roman"/>
                <a:cs typeface="Calibri"/>
              </a:rPr>
              <a:t>IV </a:t>
            </a:r>
            <a:r>
              <a:rPr lang="en-CA" sz="2700" dirty="0">
                <a:ea typeface="Times New Roman"/>
                <a:cs typeface="Calibri"/>
              </a:rPr>
              <a:t>initially, followed by 50 </a:t>
            </a:r>
            <a:r>
              <a:rPr lang="en-CA" sz="2700" dirty="0" err="1">
                <a:ea typeface="Times New Roman"/>
                <a:cs typeface="Calibri"/>
              </a:rPr>
              <a:t>μg</a:t>
            </a:r>
            <a:r>
              <a:rPr lang="en-CA" sz="2700" dirty="0">
                <a:ea typeface="Times New Roman"/>
                <a:cs typeface="Calibri"/>
              </a:rPr>
              <a:t> daily͘ </a:t>
            </a:r>
            <a:r>
              <a:rPr lang="en-CA" sz="2700" dirty="0">
                <a:ea typeface="Times New Roman"/>
                <a:cs typeface="Calibri Bold"/>
              </a:rPr>
              <a:t>Intravenous .T3 </a:t>
            </a:r>
            <a:r>
              <a:rPr lang="en-CA" sz="2700" dirty="0">
                <a:ea typeface="Times New Roman"/>
                <a:cs typeface="Calibri"/>
              </a:rPr>
              <a:t>can be used.</a:t>
            </a:r>
            <a:endParaRPr lang="en-US" sz="2700" dirty="0">
              <a:ea typeface="Times New Roman"/>
              <a:cs typeface="Arial"/>
            </a:endParaRPr>
          </a:p>
          <a:p>
            <a:pPr marR="837565" algn="just">
              <a:tabLst>
                <a:tab pos="1223645" algn="l"/>
              </a:tabLst>
            </a:pPr>
            <a:r>
              <a:rPr lang="en-CA" sz="2700" spc="5" dirty="0" smtClean="0">
                <a:ea typeface="Times New Roman"/>
                <a:cs typeface="Calibri Bold"/>
              </a:rPr>
              <a:t>Hydrocortisone</a:t>
            </a:r>
            <a:r>
              <a:rPr lang="en-CA" sz="2700" spc="5" dirty="0">
                <a:ea typeface="Times New Roman"/>
                <a:cs typeface="Calibri Bold"/>
              </a:rPr>
              <a:t>:</a:t>
            </a:r>
            <a:r>
              <a:rPr lang="en-CA" sz="2700" spc="5" dirty="0">
                <a:ea typeface="Times New Roman"/>
                <a:cs typeface="Calibri"/>
              </a:rPr>
              <a:t> 200 mg </a:t>
            </a:r>
            <a:r>
              <a:rPr lang="en-CA" sz="2700" spc="5" dirty="0" smtClean="0">
                <a:ea typeface="Times New Roman"/>
                <a:cs typeface="Calibri"/>
              </a:rPr>
              <a:t>I.V. </a:t>
            </a:r>
            <a:r>
              <a:rPr lang="en-CA" sz="2700" spc="5" dirty="0">
                <a:ea typeface="Times New Roman"/>
                <a:cs typeface="Calibri"/>
              </a:rPr>
              <a:t>because the patient usually has associated adrenal </a:t>
            </a:r>
            <a:r>
              <a:rPr lang="en-CA" sz="2700" dirty="0">
                <a:ea typeface="Times New Roman"/>
                <a:cs typeface="Calibri"/>
              </a:rPr>
              <a:t>insufficiency.</a:t>
            </a:r>
            <a:endParaRPr lang="en-US" sz="2700" dirty="0">
              <a:ea typeface="Times New Roman"/>
              <a:cs typeface="Arial"/>
            </a:endParaRPr>
          </a:p>
          <a:p>
            <a:pPr algn="just">
              <a:spcBef>
                <a:spcPts val="120"/>
              </a:spcBef>
            </a:pPr>
            <a:r>
              <a:rPr lang="en-CA" sz="2700" dirty="0" smtClean="0">
                <a:ea typeface="Times New Roman"/>
                <a:cs typeface="Calibri Bold"/>
              </a:rPr>
              <a:t>Treatment </a:t>
            </a:r>
            <a:r>
              <a:rPr lang="en-CA" sz="2700" dirty="0">
                <a:ea typeface="Times New Roman"/>
                <a:cs typeface="Calibri Bold"/>
              </a:rPr>
              <a:t>of associated diseases</a:t>
            </a:r>
            <a:r>
              <a:rPr lang="en-CA" sz="2700" dirty="0">
                <a:ea typeface="Times New Roman"/>
                <a:cs typeface="Calibri"/>
              </a:rPr>
              <a:t> e.g. infection or heart failure.</a:t>
            </a:r>
            <a:endParaRPr lang="en-US" sz="2700" dirty="0">
              <a:ea typeface="Times New Roman"/>
              <a:cs typeface="Arial"/>
            </a:endParaRPr>
          </a:p>
          <a:p>
            <a:pPr algn="just"/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99214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1089</Words>
  <Application>Microsoft Office PowerPoint</Application>
  <PresentationFormat>On-screen Show (4:3)</PresentationFormat>
  <Paragraphs>145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Thyroid gland</vt:lpstr>
      <vt:lpstr>Thyroid hormone synthesis</vt:lpstr>
      <vt:lpstr>Thyroid hormone synthesis</vt:lpstr>
      <vt:lpstr>Metabolism of thyroid hormones</vt:lpstr>
      <vt:lpstr>General principles</vt:lpstr>
      <vt:lpstr>Thyroid hormones </vt:lpstr>
      <vt:lpstr>Preparations of thyroid hormones</vt:lpstr>
      <vt:lpstr>Hypothyroidism (myxodema)</vt:lpstr>
      <vt:lpstr>Management of myxedema coma</vt:lpstr>
      <vt:lpstr>Hyperthyroidism (thyrotoxicosis)</vt:lpstr>
      <vt:lpstr>PowerPoint Presentation</vt:lpstr>
      <vt:lpstr>Antithyroid Drugs</vt:lpstr>
      <vt:lpstr>PowerPoint Presentation</vt:lpstr>
      <vt:lpstr>PowerPoint Presentation</vt:lpstr>
      <vt:lpstr>PowerPoint Presentation</vt:lpstr>
      <vt:lpstr>PowerPoint Presentation</vt:lpstr>
      <vt:lpstr>2. β-blockers</vt:lpstr>
      <vt:lpstr>3. Radioactive iodine</vt:lpstr>
      <vt:lpstr>4. Iodides</vt:lpstr>
      <vt:lpstr>PowerPoint Presentation</vt:lpstr>
      <vt:lpstr>PowerPoint Presentation</vt:lpstr>
      <vt:lpstr>Thyrotoxic crisis  (thyroid storm)</vt:lpstr>
      <vt:lpstr>PowerPoint Presentation</vt:lpstr>
      <vt:lpstr>PowerPoint Presentation</vt:lpstr>
      <vt:lpstr>GOOD LUCK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Thyroid gland and antithyroid     drugs </dc:title>
  <dc:creator>Mohammed Atia</dc:creator>
  <cp:lastModifiedBy>class</cp:lastModifiedBy>
  <cp:revision>23</cp:revision>
  <dcterms:created xsi:type="dcterms:W3CDTF">2006-08-16T00:00:00Z</dcterms:created>
  <dcterms:modified xsi:type="dcterms:W3CDTF">2015-09-09T10:46:23Z</dcterms:modified>
</cp:coreProperties>
</file>